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9"/>
  </p:notesMasterIdLst>
  <p:sldIdLst>
    <p:sldId id="256" r:id="rId2"/>
    <p:sldId id="257" r:id="rId3"/>
    <p:sldId id="258" r:id="rId4"/>
    <p:sldId id="259" r:id="rId5"/>
    <p:sldId id="260" r:id="rId6"/>
    <p:sldId id="265" r:id="rId7"/>
    <p:sldId id="261" r:id="rId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6327"/>
  </p:normalViewPr>
  <p:slideViewPr>
    <p:cSldViewPr snapToGrid="0">
      <p:cViewPr varScale="1">
        <p:scale>
          <a:sx n="124" d="100"/>
          <a:sy n="124" d="100"/>
        </p:scale>
        <p:origin x="17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60" cy="498056"/>
          </a:xfrm>
          <a:prstGeom prst="rect">
            <a:avLst/>
          </a:prstGeom>
        </p:spPr>
        <p:txBody>
          <a:bodyPr vert="horz" lIns="92108" tIns="46054" rIns="92108" bIns="46054" rtlCol="0"/>
          <a:lstStyle>
            <a:lvl1pPr algn="l">
              <a:defRPr sz="1200"/>
            </a:lvl1pPr>
          </a:lstStyle>
          <a:p>
            <a:endParaRPr lang="fr-FR"/>
          </a:p>
        </p:txBody>
      </p:sp>
      <p:sp>
        <p:nvSpPr>
          <p:cNvPr id="3" name="Espace réservé de la date 2"/>
          <p:cNvSpPr>
            <a:spLocks noGrp="1"/>
          </p:cNvSpPr>
          <p:nvPr>
            <p:ph type="dt" idx="1"/>
          </p:nvPr>
        </p:nvSpPr>
        <p:spPr>
          <a:xfrm>
            <a:off x="3850442" y="0"/>
            <a:ext cx="2945660" cy="498056"/>
          </a:xfrm>
          <a:prstGeom prst="rect">
            <a:avLst/>
          </a:prstGeom>
        </p:spPr>
        <p:txBody>
          <a:bodyPr vert="horz" lIns="92108" tIns="46054" rIns="92108" bIns="46054" rtlCol="0"/>
          <a:lstStyle>
            <a:lvl1pPr algn="r">
              <a:defRPr sz="1200"/>
            </a:lvl1pPr>
          </a:lstStyle>
          <a:p>
            <a:fld id="{543101C0-6839-4159-A194-E1BE93B9F7A8}" type="datetimeFigureOut">
              <a:rPr lang="fr-FR" smtClean="0"/>
              <a:t>03/11/2020</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2108" tIns="46054" rIns="92108" bIns="46054" rtlCol="0" anchor="ctr"/>
          <a:lstStyle/>
          <a:p>
            <a:endParaRPr lang="fr-FR"/>
          </a:p>
        </p:txBody>
      </p:sp>
      <p:sp>
        <p:nvSpPr>
          <p:cNvPr id="5" name="Espace réservé des notes 4"/>
          <p:cNvSpPr>
            <a:spLocks noGrp="1"/>
          </p:cNvSpPr>
          <p:nvPr>
            <p:ph type="body" sz="quarter" idx="3"/>
          </p:nvPr>
        </p:nvSpPr>
        <p:spPr>
          <a:xfrm>
            <a:off x="679768" y="4777195"/>
            <a:ext cx="5438140" cy="3908614"/>
          </a:xfrm>
          <a:prstGeom prst="rect">
            <a:avLst/>
          </a:prstGeom>
        </p:spPr>
        <p:txBody>
          <a:bodyPr vert="horz" lIns="92108" tIns="46054" rIns="92108" bIns="46054"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60" cy="498055"/>
          </a:xfrm>
          <a:prstGeom prst="rect">
            <a:avLst/>
          </a:prstGeom>
        </p:spPr>
        <p:txBody>
          <a:bodyPr vert="horz" lIns="92108" tIns="46054" rIns="92108" bIns="4605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2" y="9428584"/>
            <a:ext cx="2945660" cy="498055"/>
          </a:xfrm>
          <a:prstGeom prst="rect">
            <a:avLst/>
          </a:prstGeom>
        </p:spPr>
        <p:txBody>
          <a:bodyPr vert="horz" lIns="92108" tIns="46054" rIns="92108" bIns="46054" rtlCol="0" anchor="b"/>
          <a:lstStyle>
            <a:lvl1pPr algn="r">
              <a:defRPr sz="1200"/>
            </a:lvl1pPr>
          </a:lstStyle>
          <a:p>
            <a:fld id="{7A1DFD62-0492-43B5-B880-8FEB6EF0E44B}" type="slidenum">
              <a:rPr lang="fr-FR" smtClean="0"/>
              <a:t>‹N°›</a:t>
            </a:fld>
            <a:endParaRPr lang="fr-FR"/>
          </a:p>
        </p:txBody>
      </p:sp>
    </p:spTree>
    <p:extLst>
      <p:ext uri="{BB962C8B-B14F-4D97-AF65-F5344CB8AC3E}">
        <p14:creationId xmlns:p14="http://schemas.microsoft.com/office/powerpoint/2010/main" val="259838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5B753CF-8FD8-40A9-AE90-19F9CBAAA0DD}"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1388290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5B753CF-8FD8-40A9-AE90-19F9CBAAA0DD}"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3666402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5B753CF-8FD8-40A9-AE90-19F9CBAAA0DD}"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87600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5B753CF-8FD8-40A9-AE90-19F9CBAAA0DD}"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139210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5B753CF-8FD8-40A9-AE90-19F9CBAAA0DD}" type="datetimeFigureOut">
              <a:rPr lang="fr-FR" smtClean="0"/>
              <a:t>03/11/2020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207584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5B753CF-8FD8-40A9-AE90-19F9CBAAA0DD}"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2706767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5B753CF-8FD8-40A9-AE90-19F9CBAAA0DD}" type="datetimeFigureOut">
              <a:rPr lang="fr-FR" smtClean="0"/>
              <a:t>03/11/2020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201905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5B753CF-8FD8-40A9-AE90-19F9CBAAA0DD}" type="datetimeFigureOut">
              <a:rPr lang="fr-FR" smtClean="0"/>
              <a:t>03/11/2020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218430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753CF-8FD8-40A9-AE90-19F9CBAAA0DD}" type="datetimeFigureOut">
              <a:rPr lang="fr-FR" smtClean="0"/>
              <a:t>03/11/2020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3424247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5B753CF-8FD8-40A9-AE90-19F9CBAAA0DD}"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141076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5B753CF-8FD8-40A9-AE90-19F9CBAAA0DD}" type="datetimeFigureOut">
              <a:rPr lang="fr-FR" smtClean="0"/>
              <a:t>03/11/2020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24D5B-6A27-4744-A675-6EB525757C95}" type="slidenum">
              <a:rPr lang="fr-FR" smtClean="0"/>
              <a:t>‹N°›</a:t>
            </a:fld>
            <a:endParaRPr lang="fr-FR"/>
          </a:p>
        </p:txBody>
      </p:sp>
    </p:spTree>
    <p:extLst>
      <p:ext uri="{BB962C8B-B14F-4D97-AF65-F5344CB8AC3E}">
        <p14:creationId xmlns:p14="http://schemas.microsoft.com/office/powerpoint/2010/main" val="1651036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753CF-8FD8-40A9-AE90-19F9CBAAA0DD}" type="datetimeFigureOut">
              <a:rPr lang="fr-FR" smtClean="0"/>
              <a:t>03/11/2020</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24D5B-6A27-4744-A675-6EB525757C95}" type="slidenum">
              <a:rPr lang="fr-FR" smtClean="0"/>
              <a:t>‹N°›</a:t>
            </a:fld>
            <a:endParaRPr lang="fr-FR"/>
          </a:p>
        </p:txBody>
      </p:sp>
    </p:spTree>
    <p:extLst>
      <p:ext uri="{BB962C8B-B14F-4D97-AF65-F5344CB8AC3E}">
        <p14:creationId xmlns:p14="http://schemas.microsoft.com/office/powerpoint/2010/main" val="1958691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E62D8AF4-1B3E-4AF0-8E01-EF31C2E07DDE}"/>
              </a:ext>
            </a:extLst>
          </p:cNvPr>
          <p:cNvSpPr txBox="1"/>
          <p:nvPr/>
        </p:nvSpPr>
        <p:spPr>
          <a:xfrm>
            <a:off x="4004236" y="6498559"/>
            <a:ext cx="1135528" cy="207749"/>
          </a:xfrm>
          <a:prstGeom prst="rect">
            <a:avLst/>
          </a:prstGeom>
          <a:noFill/>
        </p:spPr>
        <p:txBody>
          <a:bodyPr wrap="square" rtlCol="0">
            <a:spAutoFit/>
          </a:bodyPr>
          <a:lstStyle/>
          <a:p>
            <a:r>
              <a:rPr lang="fr-FR" sz="750" dirty="0"/>
              <a:t>Photo non contractuelle</a:t>
            </a:r>
          </a:p>
        </p:txBody>
      </p:sp>
      <p:pic>
        <p:nvPicPr>
          <p:cNvPr id="10" name="Image 9" descr="Une image contenant dessin&#10;&#10;Description générée automatiquement">
            <a:extLst>
              <a:ext uri="{FF2B5EF4-FFF2-40B4-BE49-F238E27FC236}">
                <a16:creationId xmlns:a16="http://schemas.microsoft.com/office/drawing/2014/main" id="{1A5D607D-EA60-4381-8939-B51AB4B8741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843992" y="1634863"/>
            <a:ext cx="3275513" cy="599778"/>
          </a:xfrm>
          <a:prstGeom prst="rect">
            <a:avLst/>
          </a:prstGeom>
        </p:spPr>
      </p:pic>
      <p:pic>
        <p:nvPicPr>
          <p:cNvPr id="7" name="Image 6">
            <a:extLst>
              <a:ext uri="{FF2B5EF4-FFF2-40B4-BE49-F238E27FC236}">
                <a16:creationId xmlns:a16="http://schemas.microsoft.com/office/drawing/2014/main" id="{163583FB-1FB6-104B-B4F4-2B290099B5D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59510" y="2584670"/>
            <a:ext cx="3275513" cy="3482088"/>
          </a:xfrm>
          <a:prstGeom prst="rect">
            <a:avLst/>
          </a:prstGeom>
          <a:noFill/>
          <a:ln>
            <a:noFill/>
          </a:ln>
        </p:spPr>
      </p:pic>
      <p:sp>
        <p:nvSpPr>
          <p:cNvPr id="9" name="ZoneTexte 8">
            <a:extLst>
              <a:ext uri="{FF2B5EF4-FFF2-40B4-BE49-F238E27FC236}">
                <a16:creationId xmlns:a16="http://schemas.microsoft.com/office/drawing/2014/main" id="{617E122E-6DF6-B04F-9135-8C9A73FFC345}"/>
              </a:ext>
            </a:extLst>
          </p:cNvPr>
          <p:cNvSpPr txBox="1"/>
          <p:nvPr/>
        </p:nvSpPr>
        <p:spPr>
          <a:xfrm>
            <a:off x="0" y="791242"/>
            <a:ext cx="9062720" cy="523220"/>
          </a:xfrm>
          <a:prstGeom prst="rect">
            <a:avLst/>
          </a:prstGeom>
          <a:noFill/>
        </p:spPr>
        <p:txBody>
          <a:bodyPr wrap="square" rtlCol="0">
            <a:spAutoFit/>
          </a:bodyPr>
          <a:lstStyle/>
          <a:p>
            <a:pPr algn="ctr"/>
            <a:r>
              <a:rPr lang="fr-FR" sz="1400" dirty="0"/>
              <a:t>Lire attentivement et respecter les consignes de sécurité avant d’utiliser l’appareil.</a:t>
            </a:r>
          </a:p>
          <a:p>
            <a:pPr algn="ctr"/>
            <a:r>
              <a:rPr lang="fr-FR" sz="1400" dirty="0"/>
              <a:t>Conserver cette notice et en aviser les utilisateurs potentiels car elle contient des informations importantes</a:t>
            </a:r>
          </a:p>
        </p:txBody>
      </p:sp>
      <p:sp>
        <p:nvSpPr>
          <p:cNvPr id="13" name="ZoneTexte 12">
            <a:extLst>
              <a:ext uri="{FF2B5EF4-FFF2-40B4-BE49-F238E27FC236}">
                <a16:creationId xmlns:a16="http://schemas.microsoft.com/office/drawing/2014/main" id="{DAF3566B-320B-5E4C-B7AB-B6D434698715}"/>
              </a:ext>
            </a:extLst>
          </p:cNvPr>
          <p:cNvSpPr txBox="1"/>
          <p:nvPr/>
        </p:nvSpPr>
        <p:spPr>
          <a:xfrm flipH="1">
            <a:off x="2383624" y="228693"/>
            <a:ext cx="4376751" cy="677108"/>
          </a:xfrm>
          <a:prstGeom prst="rect">
            <a:avLst/>
          </a:prstGeom>
          <a:noFill/>
        </p:spPr>
        <p:txBody>
          <a:bodyPr wrap="square" rtlCol="0">
            <a:spAutoFit/>
          </a:bodyPr>
          <a:lstStyle/>
          <a:p>
            <a:pPr algn="ctr"/>
            <a:r>
              <a:rPr lang="fr-FR" sz="2400" b="1" dirty="0"/>
              <a:t>MANUEL D’UTILISATION</a:t>
            </a:r>
          </a:p>
          <a:p>
            <a:pPr algn="ctr"/>
            <a:r>
              <a:rPr lang="fr-FR" sz="1400" b="1" dirty="0"/>
              <a:t>Notice Originale</a:t>
            </a:r>
          </a:p>
        </p:txBody>
      </p:sp>
      <p:sp>
        <p:nvSpPr>
          <p:cNvPr id="14" name="ZoneTexte 13">
            <a:extLst>
              <a:ext uri="{FF2B5EF4-FFF2-40B4-BE49-F238E27FC236}">
                <a16:creationId xmlns:a16="http://schemas.microsoft.com/office/drawing/2014/main" id="{8299C44C-D654-6A40-8ED5-AFAC92FE709A}"/>
              </a:ext>
            </a:extLst>
          </p:cNvPr>
          <p:cNvSpPr txBox="1"/>
          <p:nvPr/>
        </p:nvSpPr>
        <p:spPr>
          <a:xfrm>
            <a:off x="206822" y="5820537"/>
            <a:ext cx="2303296" cy="892552"/>
          </a:xfrm>
          <a:prstGeom prst="rect">
            <a:avLst/>
          </a:prstGeom>
          <a:noFill/>
        </p:spPr>
        <p:txBody>
          <a:bodyPr wrap="square" rtlCol="0">
            <a:spAutoFit/>
          </a:bodyPr>
          <a:lstStyle/>
          <a:p>
            <a:r>
              <a:rPr lang="en-US" sz="1200" dirty="0"/>
              <a:t>PL AND CO</a:t>
            </a:r>
            <a:br>
              <a:rPr lang="fr-FR" sz="1200" u="sng" dirty="0"/>
            </a:br>
            <a:r>
              <a:rPr lang="en-US" sz="1200" dirty="0"/>
              <a:t>4 Rue Paul Henri Spaak</a:t>
            </a:r>
            <a:br>
              <a:rPr lang="fr-FR" sz="1200" u="sng" dirty="0"/>
            </a:br>
            <a:r>
              <a:rPr lang="fr-FR" sz="1200" u="sng" dirty="0"/>
              <a:t>F-</a:t>
            </a:r>
            <a:r>
              <a:rPr lang="fr-FR" sz="1200" dirty="0"/>
              <a:t>77400 Saint Thibault Des Vignes Fabriqué en RPC</a:t>
            </a:r>
            <a:r>
              <a:rPr lang="fr-FR" sz="1600" dirty="0"/>
              <a:t>	</a:t>
            </a:r>
          </a:p>
        </p:txBody>
      </p:sp>
      <p:sp>
        <p:nvSpPr>
          <p:cNvPr id="15" name="ZoneTexte 14">
            <a:extLst>
              <a:ext uri="{FF2B5EF4-FFF2-40B4-BE49-F238E27FC236}">
                <a16:creationId xmlns:a16="http://schemas.microsoft.com/office/drawing/2014/main" id="{CD93B120-992B-4E46-829E-8522D020D825}"/>
              </a:ext>
            </a:extLst>
          </p:cNvPr>
          <p:cNvSpPr txBox="1"/>
          <p:nvPr/>
        </p:nvSpPr>
        <p:spPr>
          <a:xfrm>
            <a:off x="7326913" y="6059977"/>
            <a:ext cx="1735807" cy="646331"/>
          </a:xfrm>
          <a:prstGeom prst="rect">
            <a:avLst/>
          </a:prstGeom>
          <a:noFill/>
        </p:spPr>
        <p:txBody>
          <a:bodyPr wrap="square" rtlCol="0">
            <a:spAutoFit/>
          </a:bodyPr>
          <a:lstStyle/>
          <a:p>
            <a:r>
              <a:rPr lang="fr-FR" sz="1200" dirty="0"/>
              <a:t>REF : HHB8702D</a:t>
            </a:r>
          </a:p>
          <a:p>
            <a:r>
              <a:rPr lang="fr-FR" sz="1200" dirty="0"/>
              <a:t>Photo non contractuelle</a:t>
            </a:r>
          </a:p>
          <a:p>
            <a:r>
              <a:rPr lang="fr-FR" sz="1200" dirty="0"/>
              <a:t>Édition du 03/11/2020 </a:t>
            </a:r>
          </a:p>
        </p:txBody>
      </p:sp>
    </p:spTree>
    <p:extLst>
      <p:ext uri="{BB962C8B-B14F-4D97-AF65-F5344CB8AC3E}">
        <p14:creationId xmlns:p14="http://schemas.microsoft.com/office/powerpoint/2010/main" val="3430126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10718C8-5A97-4661-B8AB-D053F12730C7}"/>
              </a:ext>
            </a:extLst>
          </p:cNvPr>
          <p:cNvSpPr txBox="1"/>
          <p:nvPr/>
        </p:nvSpPr>
        <p:spPr>
          <a:xfrm>
            <a:off x="557246" y="159014"/>
            <a:ext cx="8288354" cy="4462760"/>
          </a:xfrm>
          <a:prstGeom prst="rect">
            <a:avLst/>
          </a:prstGeom>
          <a:noFill/>
        </p:spPr>
        <p:txBody>
          <a:bodyPr wrap="square" rtlCol="0">
            <a:spAutoFit/>
          </a:bodyPr>
          <a:lstStyle/>
          <a:p>
            <a:r>
              <a:rPr lang="fr-FR" sz="1600" b="1" u="sng" dirty="0"/>
              <a:t>SIGNIFICATION DES SYMBOLES :</a:t>
            </a:r>
          </a:p>
          <a:p>
            <a:endParaRPr lang="fr-FR" sz="1600" dirty="0"/>
          </a:p>
          <a:p>
            <a:r>
              <a:rPr lang="fr-FR" sz="1400" b="1" u="sng" dirty="0"/>
              <a:t>Lire le manuel de l’utilisateur</a:t>
            </a:r>
            <a:r>
              <a:rPr lang="fr-FR" sz="1400" dirty="0"/>
              <a:t> : Lire attentivement et respecter les consignes de sécurité avant d’utiliser l’appareil. Conserver cette notice et en aviser les utilisateurs potentiels car elle contient des informations importantes. </a:t>
            </a:r>
          </a:p>
          <a:p>
            <a:r>
              <a:rPr lang="fr-FR" sz="1400" b="1" u="sng" dirty="0"/>
              <a:t>Instructions de sécurité</a:t>
            </a:r>
            <a:r>
              <a:rPr lang="fr-FR" sz="1400" dirty="0"/>
              <a:t> : Lire et respecter les instructions pour la sécurité de l’utilisateur.</a:t>
            </a:r>
          </a:p>
          <a:p>
            <a:endParaRPr lang="fr-FR" sz="1400" b="1" u="sng" dirty="0">
              <a:cs typeface="Arial" panose="020B0604020202020204" pitchFamily="34" charset="0"/>
            </a:endParaRPr>
          </a:p>
          <a:p>
            <a:r>
              <a:rPr lang="fr-FR" sz="1400" b="1" u="sng" dirty="0">
                <a:cs typeface="Arial" panose="020B0604020202020204" pitchFamily="34" charset="0"/>
              </a:rPr>
              <a:t>Protection de classe I</a:t>
            </a:r>
            <a:r>
              <a:rPr lang="fr-FR" sz="1400" b="1" dirty="0">
                <a:cs typeface="Arial" panose="020B0604020202020204" pitchFamily="34" charset="0"/>
              </a:rPr>
              <a:t> : </a:t>
            </a:r>
            <a:r>
              <a:rPr lang="fr-FR" sz="1400" dirty="0"/>
              <a:t>Appareil muni d’une prise terre sur laquelle sont connectées les parties métalliques. Branchez l’appareil à une prise reliée à la terre.</a:t>
            </a:r>
            <a:endParaRPr lang="fr-FR" sz="1400" dirty="0">
              <a:cs typeface="Arial" panose="020B0604020202020204" pitchFamily="34" charset="0"/>
            </a:endParaRPr>
          </a:p>
          <a:p>
            <a:endParaRPr lang="fr-FR" sz="1400" dirty="0">
              <a:latin typeface="Arial" panose="020B0604020202020204" pitchFamily="34" charset="0"/>
              <a:ea typeface="Times New Roman" panose="02020603050405020304" pitchFamily="18" charset="0"/>
              <a:cs typeface="Arial" panose="020B0604020202020204" pitchFamily="34" charset="0"/>
            </a:endParaRPr>
          </a:p>
          <a:p>
            <a:r>
              <a:rPr lang="fr-FR" sz="1400" dirty="0">
                <a:latin typeface="Arial" panose="020B0604020202020204" pitchFamily="34" charset="0"/>
                <a:ea typeface="Times New Roman" panose="02020603050405020304" pitchFamily="18" charset="0"/>
                <a:cs typeface="Arial" panose="020B0604020202020204" pitchFamily="34" charset="0"/>
              </a:rPr>
              <a:t>ATTENTION !  SURFACE CHAUDE</a:t>
            </a:r>
          </a:p>
          <a:p>
            <a:endParaRPr lang="fr-FR" sz="1400" dirty="0">
              <a:latin typeface="Arial" panose="020B0604020202020204" pitchFamily="34" charset="0"/>
              <a:cs typeface="Arial" panose="020B0604020202020204" pitchFamily="34" charset="0"/>
            </a:endParaRPr>
          </a:p>
          <a:p>
            <a:r>
              <a:rPr lang="fr-FR" sz="1400" b="1" u="sng" dirty="0"/>
              <a:t>Collecte sélective des déchets électriques et électroniques</a:t>
            </a:r>
            <a:r>
              <a:rPr lang="fr-FR" sz="1400" dirty="0"/>
              <a:t> :  Cet appareil comporte le symbole DEEE (Déchet d’Équipement Électrique et Électronique) signifiant qu’en fin de vie, il ne doit pas être jeté aux déchets ménagers, mais déposé au centre de tri de la localité. La valorisation des déchets permet de contribuer à préserver l’environnement.</a:t>
            </a:r>
          </a:p>
          <a:p>
            <a:endParaRPr lang="fr-FR" sz="1400" dirty="0"/>
          </a:p>
          <a:p>
            <a:r>
              <a:rPr lang="fr-FR" sz="1400" dirty="0"/>
              <a:t>Cet appareil est conforme à toutes les directives CE en vigueur relatives à ce type de produit.</a:t>
            </a:r>
          </a:p>
          <a:p>
            <a:r>
              <a:rPr lang="fr-FR" sz="1400" dirty="0"/>
              <a:t>Le fabricant se réserve le droit de modifier les caractéristiques mineures du produit sans en altérer les performances.</a:t>
            </a:r>
          </a:p>
        </p:txBody>
      </p:sp>
      <p:pic>
        <p:nvPicPr>
          <p:cNvPr id="2049" name="Image 1">
            <a:extLst>
              <a:ext uri="{FF2B5EF4-FFF2-40B4-BE49-F238E27FC236}">
                <a16:creationId xmlns:a16="http://schemas.microsoft.com/office/drawing/2014/main" id="{D9FA0906-F94C-4560-A132-E1196BB14E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865" y="660932"/>
            <a:ext cx="300038"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Image 2">
            <a:extLst>
              <a:ext uri="{FF2B5EF4-FFF2-40B4-BE49-F238E27FC236}">
                <a16:creationId xmlns:a16="http://schemas.microsoft.com/office/drawing/2014/main" id="{5ED37469-0BA7-40A8-90BC-E86DB09919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282" y="1293608"/>
            <a:ext cx="3714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Image 4">
            <a:extLst>
              <a:ext uri="{FF2B5EF4-FFF2-40B4-BE49-F238E27FC236}">
                <a16:creationId xmlns:a16="http://schemas.microsoft.com/office/drawing/2014/main" id="{B8059C11-2714-4C12-8643-D876F3CDC0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09" y="2785390"/>
            <a:ext cx="285750" cy="37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Image 1" descr="D:\Parsons\copie - PROJETS\01 NORMES\02 - Symboles Normalisés\CE\CE symbole.jpg">
            <a:extLst>
              <a:ext uri="{FF2B5EF4-FFF2-40B4-BE49-F238E27FC236}">
                <a16:creationId xmlns:a16="http://schemas.microsoft.com/office/drawing/2014/main" id="{3BB99F11-B4DA-445B-ACBC-29DBBA38DA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282" y="3874024"/>
            <a:ext cx="325621" cy="225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1" descr="http://upload.wikimedia.org/wikipedia/commons/thumb/3/34/Schutzklasse_1_halb_fett.svg/150px-Schutzklasse_1_halb_fett.svg.png">
            <a:extLst>
              <a:ext uri="{FF2B5EF4-FFF2-40B4-BE49-F238E27FC236}">
                <a16:creationId xmlns:a16="http://schemas.microsoft.com/office/drawing/2014/main" id="{C1A9CB19-AB96-4B77-994F-AB392787231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906" y="1723036"/>
            <a:ext cx="355997" cy="354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oneTexte 10">
            <a:extLst>
              <a:ext uri="{FF2B5EF4-FFF2-40B4-BE49-F238E27FC236}">
                <a16:creationId xmlns:a16="http://schemas.microsoft.com/office/drawing/2014/main" id="{DDE9609B-C810-4B5F-B209-61C99BA7317A}"/>
              </a:ext>
            </a:extLst>
          </p:cNvPr>
          <p:cNvSpPr txBox="1"/>
          <p:nvPr/>
        </p:nvSpPr>
        <p:spPr>
          <a:xfrm>
            <a:off x="578757" y="4704473"/>
            <a:ext cx="4744779" cy="300082"/>
          </a:xfrm>
          <a:prstGeom prst="rect">
            <a:avLst/>
          </a:prstGeom>
          <a:noFill/>
        </p:spPr>
        <p:txBody>
          <a:bodyPr wrap="square" rtlCol="0">
            <a:spAutoFit/>
          </a:bodyPr>
          <a:lstStyle/>
          <a:p>
            <a:r>
              <a:rPr lang="fr-FR" sz="1350" b="1" dirty="0"/>
              <a:t>CARACTÉRISTIQUES TECHNIQUES :</a:t>
            </a:r>
          </a:p>
        </p:txBody>
      </p:sp>
      <p:graphicFrame>
        <p:nvGraphicFramePr>
          <p:cNvPr id="12" name="Tableau 11">
            <a:extLst>
              <a:ext uri="{FF2B5EF4-FFF2-40B4-BE49-F238E27FC236}">
                <a16:creationId xmlns:a16="http://schemas.microsoft.com/office/drawing/2014/main" id="{341432AD-6272-4C3A-A26B-66CE2A8C4677}"/>
              </a:ext>
            </a:extLst>
          </p:cNvPr>
          <p:cNvGraphicFramePr>
            <a:graphicFrameLocks noGrp="1"/>
          </p:cNvGraphicFramePr>
          <p:nvPr>
            <p:extLst>
              <p:ext uri="{D42A27DB-BD31-4B8C-83A1-F6EECF244321}">
                <p14:modId xmlns:p14="http://schemas.microsoft.com/office/powerpoint/2010/main" val="2223832182"/>
              </p:ext>
            </p:extLst>
          </p:nvPr>
        </p:nvGraphicFramePr>
        <p:xfrm>
          <a:off x="696050" y="5011562"/>
          <a:ext cx="7751899" cy="1706880"/>
        </p:xfrm>
        <a:graphic>
          <a:graphicData uri="http://schemas.openxmlformats.org/drawingml/2006/table">
            <a:tbl>
              <a:tblPr/>
              <a:tblGrid>
                <a:gridCol w="3449849">
                  <a:extLst>
                    <a:ext uri="{9D8B030D-6E8A-4147-A177-3AD203B41FA5}">
                      <a16:colId xmlns:a16="http://schemas.microsoft.com/office/drawing/2014/main" val="3258861144"/>
                    </a:ext>
                  </a:extLst>
                </a:gridCol>
                <a:gridCol w="4302050">
                  <a:extLst>
                    <a:ext uri="{9D8B030D-6E8A-4147-A177-3AD203B41FA5}">
                      <a16:colId xmlns:a16="http://schemas.microsoft.com/office/drawing/2014/main" val="758912427"/>
                    </a:ext>
                  </a:extLst>
                </a:gridCol>
              </a:tblGrid>
              <a:tr h="171450">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Désignation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Bouilloire Électrique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3026132"/>
                  </a:ext>
                </a:extLst>
              </a:tr>
              <a:tr h="171450">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Référence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HHB8702D</a:t>
                      </a: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753658"/>
                  </a:ext>
                </a:extLst>
              </a:tr>
              <a:tr h="171450">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Tension et fréquence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230V </a:t>
                      </a: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r>
                        <a:rPr lang="fr-FR" sz="1600" dirty="0">
                          <a:effectLst/>
                          <a:latin typeface="Arial" panose="020B0604020202020204" pitchFamily="34" charset="0"/>
                          <a:ea typeface="Calibri" panose="020F0502020204030204" pitchFamily="34" charset="0"/>
                          <a:cs typeface="Times New Roman" panose="02020603050405020304" pitchFamily="18" charset="0"/>
                        </a:rPr>
                        <a:t>50/60Hz</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5166243"/>
                  </a:ext>
                </a:extLst>
              </a:tr>
              <a:tr h="171450">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Classe de protection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Classe 1</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811452"/>
                  </a:ext>
                </a:extLst>
              </a:tr>
              <a:tr h="77092">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Puissance</a:t>
                      </a: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1850-2200W</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5481993"/>
                  </a:ext>
                </a:extLst>
              </a:tr>
              <a:tr h="171450">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Arial" panose="020B0604020202020204" pitchFamily="34" charset="0"/>
                        </a:rPr>
                        <a:t>Capacité</a:t>
                      </a: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1,7 L</a:t>
                      </a: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6537754"/>
                  </a:ext>
                </a:extLst>
              </a:tr>
              <a:tr h="171450">
                <a:tc>
                  <a:txBody>
                    <a:bodyPr/>
                    <a:lstStyle/>
                    <a:p>
                      <a:pPr marL="442595" marR="0" lvl="0" indent="-226695" algn="l" defTabSz="914400" rtl="0" eaLnBrk="1" fontAlgn="auto" latinLnBrk="0" hangingPunct="1">
                        <a:lnSpc>
                          <a:spcPct val="100000"/>
                        </a:lnSpc>
                        <a:spcBef>
                          <a:spcPts val="0"/>
                        </a:spcBef>
                        <a:spcAft>
                          <a:spcPts val="0"/>
                        </a:spcAft>
                        <a:buClrTx/>
                        <a:buSzTx/>
                        <a:buFontTx/>
                        <a:buNone/>
                        <a:tabLst/>
                        <a:defRPr/>
                      </a:pPr>
                      <a:r>
                        <a:rPr lang="fr-FR" sz="1600" dirty="0">
                          <a:effectLst/>
                          <a:latin typeface="Arial" panose="020B0604020202020204" pitchFamily="34" charset="0"/>
                          <a:ea typeface="Calibri" panose="020F0502020204030204" pitchFamily="34" charset="0"/>
                          <a:cs typeface="Times New Roman" panose="02020603050405020304" pitchFamily="18" charset="0"/>
                        </a:rPr>
                        <a:t>Année de fabrication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2595" indent="-226695">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2020     </a:t>
                      </a:r>
                    </a:p>
                  </a:txBody>
                  <a:tcPr marL="33338" marR="333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82258"/>
                  </a:ext>
                </a:extLst>
              </a:tr>
            </a:tbl>
          </a:graphicData>
        </a:graphic>
      </p:graphicFrame>
      <p:pic>
        <p:nvPicPr>
          <p:cNvPr id="1026" name="Picture 2">
            <a:extLst>
              <a:ext uri="{FF2B5EF4-FFF2-40B4-BE49-F238E27FC236}">
                <a16:creationId xmlns:a16="http://schemas.microsoft.com/office/drawing/2014/main" id="{7AF97BED-4BFF-4BAF-A977-8B011C008C2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879" y="2324025"/>
            <a:ext cx="4000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04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500FE7E-E632-4DFA-8BE9-D12455745129}"/>
              </a:ext>
            </a:extLst>
          </p:cNvPr>
          <p:cNvSpPr txBox="1"/>
          <p:nvPr/>
        </p:nvSpPr>
        <p:spPr>
          <a:xfrm>
            <a:off x="475320" y="296741"/>
            <a:ext cx="8452923" cy="6455613"/>
          </a:xfrm>
          <a:prstGeom prst="rect">
            <a:avLst/>
          </a:prstGeom>
          <a:noFill/>
        </p:spPr>
        <p:txBody>
          <a:bodyPr wrap="square" rtlCol="0">
            <a:spAutoFit/>
          </a:bodyPr>
          <a:lstStyle/>
          <a:p>
            <a:r>
              <a:rPr lang="fr-FR" sz="1600" b="1" u="sng" dirty="0"/>
              <a:t>CONSIGNES DE SÉCURITÉ</a:t>
            </a:r>
            <a:r>
              <a:rPr lang="fr-FR" sz="1600" u="sng" dirty="0"/>
              <a:t> :</a:t>
            </a:r>
          </a:p>
          <a:p>
            <a:endParaRPr lang="fr-FR" sz="1350" dirty="0"/>
          </a:p>
          <a:p>
            <a:r>
              <a:rPr lang="fr-FR" sz="1200" b="1" dirty="0"/>
              <a:t>Lire attentivement et respecter les consignes de sécurité avant d’utiliser l’appareil.</a:t>
            </a:r>
            <a:endParaRPr lang="fr-FR" sz="1200" b="1" u="sng" dirty="0"/>
          </a:p>
          <a:p>
            <a:r>
              <a:rPr lang="fr-FR" sz="1200" dirty="0"/>
              <a:t>Utiliser l’appareil uniquement suivant les instructions décrites dans le manuel d’utilisation.</a:t>
            </a:r>
          </a:p>
          <a:p>
            <a:r>
              <a:rPr lang="fr-FR" sz="1200" dirty="0"/>
              <a:t>L’appareil a été conçu pour fonctionner avec le réseau électrique local, conformément aux indications portées sur la plaque signalétique.</a:t>
            </a:r>
          </a:p>
          <a:p>
            <a:pPr>
              <a:tabLst>
                <a:tab pos="5108972" algn="l"/>
              </a:tabLst>
            </a:pPr>
            <a:r>
              <a:rPr lang="fr-FR" sz="1200" dirty="0"/>
              <a:t>Toujours débrancher l’appareil lorsqu’il est inutilisé.</a:t>
            </a:r>
          </a:p>
          <a:p>
            <a:r>
              <a:rPr lang="fr-FR" sz="1200" dirty="0"/>
              <a:t>Ne pas tirer sur le cordon électrique pour débrancher l’appareil, saisir la fiche elle-même.</a:t>
            </a:r>
          </a:p>
          <a:p>
            <a:r>
              <a:rPr lang="fr-FR" sz="1200" dirty="0"/>
              <a:t>Vérifier régulièrement que le cordon de l’appareil est en bon état. Ne pas utiliser l’appareil si le cordon est endommagé. </a:t>
            </a:r>
          </a:p>
          <a:p>
            <a:r>
              <a:rPr lang="fr-FR" sz="1200" dirty="0"/>
              <a:t>Si le câble d’alimentation est endommagé, il doit être remplacé par le fabricant, son service après-vente ou des personnes </a:t>
            </a:r>
          </a:p>
          <a:p>
            <a:r>
              <a:rPr lang="fr-FR" sz="1200" dirty="0"/>
              <a:t>de qualification similaire afin d’éviter un danger.</a:t>
            </a:r>
          </a:p>
          <a:p>
            <a:r>
              <a:rPr lang="fr-FR" sz="1200" dirty="0"/>
              <a:t>Cet appareil a été conçu pour un usage domestique uniquement, toute utilisation professionnelle, non appropriée ou non conforme</a:t>
            </a:r>
          </a:p>
          <a:p>
            <a:r>
              <a:rPr lang="fr-FR" sz="1200" dirty="0"/>
              <a:t>au mode d’emploi, n’engage ni la responsabilité, ni la garantie du fabricant.</a:t>
            </a:r>
          </a:p>
          <a:p>
            <a:r>
              <a:rPr lang="fr-FR" sz="1200" dirty="0"/>
              <a:t>Ne pas utiliser l’appareil en plein air. Ne pas soumettre l’appareil à l’action de la chaleur, au rayonnement solaire direct ou à l’humidité. </a:t>
            </a:r>
          </a:p>
          <a:p>
            <a:r>
              <a:rPr lang="fr-FR" sz="1200" dirty="0"/>
              <a:t>Ne jamais plonger l’appareil dans un liquide quelconque.  </a:t>
            </a:r>
          </a:p>
          <a:p>
            <a:r>
              <a:rPr lang="fr-FR" sz="1200" dirty="0"/>
              <a:t>Ne pas utiliser l’appareil avec les mains mouillées ou humides.</a:t>
            </a:r>
          </a:p>
          <a:p>
            <a:r>
              <a:rPr lang="fr-FR" sz="1200" dirty="0"/>
              <a:t>Ne pas utiliser l’appareil à proximité de matières inflammables.</a:t>
            </a:r>
          </a:p>
          <a:p>
            <a:r>
              <a:rPr lang="fr-FR" sz="1200" dirty="0"/>
              <a:t>S’assurer que ni l’appareil, ni le cordon, ni la fiche n’entre en contact avec une source de chaleur telle qu’une plaque électrique chaude</a:t>
            </a:r>
          </a:p>
          <a:p>
            <a:r>
              <a:rPr lang="fr-FR" sz="1200" dirty="0"/>
              <a:t>ou une flamme.</a:t>
            </a:r>
          </a:p>
          <a:p>
            <a:r>
              <a:rPr lang="fr-FR" sz="1200" dirty="0"/>
              <a:t>S’assurer que ni l’appareil, ni le cordon, ni la fiche n’entre en contact avec de l’eau ou tout autre liquide.</a:t>
            </a:r>
          </a:p>
          <a:p>
            <a:r>
              <a:rPr lang="fr-FR" sz="1200" dirty="0"/>
              <a:t>Ne pas utiliser cet appareil dans une salle de bain.</a:t>
            </a:r>
          </a:p>
          <a:p>
            <a:r>
              <a:rPr lang="fr-FR" sz="1200" dirty="0"/>
              <a:t>Éteindre l’appareil et le débrancher en cas de problème durant l’utilisation, pour le nettoyer ou dès la fin de son utilisation.  </a:t>
            </a:r>
          </a:p>
          <a:p>
            <a:r>
              <a:rPr lang="fr-FR" sz="1200" dirty="0"/>
              <a:t>Cet appareil peut être utilisé par des enfants âgés d’au moins 8 ans et par des personnes ayant des capacités physiques, sensorielles ou mentales réduites ou dénuées d’expérience ou de connaissance, s’ils sont correctement surveillés ou si des instructions relatives</a:t>
            </a:r>
          </a:p>
          <a:p>
            <a:r>
              <a:rPr lang="fr-FR" sz="1200" dirty="0"/>
              <a:t>à l’utilisation de l’appareil en toute sécurité leur ont été données et si les risques encourus ont été appréhendés.</a:t>
            </a:r>
          </a:p>
          <a:p>
            <a:r>
              <a:rPr lang="fr-FR" sz="1200" dirty="0"/>
              <a:t>Les enfants ne doivent pas jouer avec l’appareil.</a:t>
            </a:r>
          </a:p>
          <a:p>
            <a:r>
              <a:rPr lang="fr-FR" sz="1200" dirty="0"/>
              <a:t>Le nettoyage et l’entretien ne doivent pas être effectués par des enfants, sauf s’ils sont âgés de plus de 8 ans et supervisés.</a:t>
            </a:r>
          </a:p>
          <a:p>
            <a:r>
              <a:rPr lang="fr-FR" sz="1200" dirty="0"/>
              <a:t>Afin de protéger les enfants des risques présentés par les appareils électriques domestiques, veiller à ce que le câble ne présente</a:t>
            </a:r>
          </a:p>
          <a:p>
            <a:r>
              <a:rPr lang="fr-FR" sz="1200" dirty="0"/>
              <a:t>pas le risque de les faire trébucher et à ce que les enfants n’aient pas accès à l’appareil.</a:t>
            </a:r>
          </a:p>
          <a:p>
            <a:r>
              <a:rPr lang="fr-FR" sz="1200" dirty="0"/>
              <a:t>Ne jamais laisser l’appareil en marche sans surveillance. Arrêter l’appareil avant toute absence prolongée.</a:t>
            </a:r>
          </a:p>
          <a:p>
            <a:r>
              <a:rPr lang="fr-FR" sz="1200" dirty="0"/>
              <a:t>En cas de réparation nécessaire, s’adresser à un service après-vente agrée.</a:t>
            </a:r>
          </a:p>
        </p:txBody>
      </p:sp>
      <p:pic>
        <p:nvPicPr>
          <p:cNvPr id="3074" name="Image 2">
            <a:extLst>
              <a:ext uri="{FF2B5EF4-FFF2-40B4-BE49-F238E27FC236}">
                <a16:creationId xmlns:a16="http://schemas.microsoft.com/office/drawing/2014/main" id="{7A85678A-BD60-434F-9287-7FFE7A1837A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749" y="220121"/>
            <a:ext cx="449039" cy="44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3308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FAB7CFC0-3F99-48FF-9BC0-FC3159265662}"/>
              </a:ext>
            </a:extLst>
          </p:cNvPr>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r-FR" sz="1350"/>
          </a:p>
        </p:txBody>
      </p:sp>
      <p:pic>
        <p:nvPicPr>
          <p:cNvPr id="4097" name="Image 2">
            <a:extLst>
              <a:ext uri="{FF2B5EF4-FFF2-40B4-BE49-F238E27FC236}">
                <a16:creationId xmlns:a16="http://schemas.microsoft.com/office/drawing/2014/main" id="{187A78EF-90DA-43A0-8B02-834913ED90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080" y="709226"/>
            <a:ext cx="367904" cy="3619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30E0C95D-A70C-4A59-B1B2-884A8BCA3349}"/>
              </a:ext>
            </a:extLst>
          </p:cNvPr>
          <p:cNvSpPr>
            <a:spLocks noChangeArrowheads="1"/>
          </p:cNvSpPr>
          <p:nvPr/>
        </p:nvSpPr>
        <p:spPr bwMode="auto">
          <a:xfrm>
            <a:off x="602984" y="685941"/>
            <a:ext cx="8578340" cy="5486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 pos="2735263" algn="l"/>
              </a:tabLst>
              <a:defRPr>
                <a:solidFill>
                  <a:schemeClr val="tx1"/>
                </a:solidFill>
                <a:latin typeface="Arial" panose="020B0604020202020204" pitchFamily="34" charset="0"/>
              </a:defRPr>
            </a:lvl9pPr>
          </a:lstStyle>
          <a:p>
            <a:pPr defTabSz="685800">
              <a:tabLst>
                <a:tab pos="338138" algn="l"/>
                <a:tab pos="2051447" algn="l"/>
              </a:tabLst>
            </a:pPr>
            <a:r>
              <a:rPr lang="fr-FR" altLang="fr-FR" sz="1600" b="1" u="sng" dirty="0">
                <a:latin typeface="+mn-lt"/>
                <a:ea typeface="Times New Roman" panose="02020603050405020304" pitchFamily="18" charset="0"/>
                <a:cs typeface="Arial" panose="020B0604020202020204" pitchFamily="34" charset="0"/>
              </a:rPr>
              <a:t>Avertissements</a:t>
            </a:r>
            <a:r>
              <a:rPr lang="fr-FR" altLang="fr-FR" sz="1600" b="1" dirty="0">
                <a:latin typeface="+mn-lt"/>
                <a:ea typeface="Times New Roman" panose="02020603050405020304" pitchFamily="18" charset="0"/>
                <a:cs typeface="Arial" panose="020B0604020202020204" pitchFamily="34" charset="0"/>
              </a:rPr>
              <a:t> </a:t>
            </a:r>
            <a:r>
              <a:rPr lang="fr-FR" altLang="fr-FR" sz="1600" dirty="0">
                <a:latin typeface="+mn-lt"/>
                <a:ea typeface="Times New Roman" panose="02020603050405020304" pitchFamily="18" charset="0"/>
                <a:cs typeface="Arial" panose="020B0604020202020204" pitchFamily="34" charset="0"/>
              </a:rPr>
              <a:t>:</a:t>
            </a:r>
          </a:p>
          <a:p>
            <a:pPr defTabSz="685800">
              <a:tabLst>
                <a:tab pos="338138" algn="l"/>
                <a:tab pos="2051447" algn="l"/>
              </a:tabLst>
            </a:pPr>
            <a:endParaRPr lang="fr-FR" sz="1125" dirty="0">
              <a:latin typeface="+mn-lt"/>
            </a:endParaRPr>
          </a:p>
          <a:p>
            <a:pPr defTabSz="685800">
              <a:tabLst>
                <a:tab pos="338138" algn="l"/>
                <a:tab pos="2051447" algn="l"/>
              </a:tabLst>
            </a:pPr>
            <a:r>
              <a:rPr lang="fr-FR" sz="1200" dirty="0">
                <a:latin typeface="+mn-lt"/>
              </a:rPr>
              <a:t>Si le câble d'alimentation est endommagé, il doit être remplacé par le fabricant, son service après-vente ou des personnes de qualification similaire afin d'éviter un danger. </a:t>
            </a:r>
          </a:p>
          <a:p>
            <a:pPr defTabSz="685800">
              <a:tabLst>
                <a:tab pos="338138" algn="l"/>
                <a:tab pos="2051447" algn="l"/>
              </a:tabLst>
            </a:pPr>
            <a:r>
              <a:rPr lang="fr-FR" sz="1200" dirty="0">
                <a:latin typeface="+mn-lt"/>
              </a:rPr>
              <a:t>Placer l’appareil sur une surface stable, dure et plane pour réduire les vibrations.</a:t>
            </a:r>
          </a:p>
          <a:p>
            <a:pPr defTabSz="685800">
              <a:tabLst>
                <a:tab pos="338138" algn="l"/>
                <a:tab pos="2051447" algn="l"/>
              </a:tabLst>
            </a:pPr>
            <a:r>
              <a:rPr lang="fr-FR" sz="1200" dirty="0">
                <a:latin typeface="+mn-lt"/>
              </a:rPr>
              <a:t>Ne pas faire fonctionner l’appareil à vide.</a:t>
            </a:r>
          </a:p>
          <a:p>
            <a:r>
              <a:rPr lang="fr-FR" sz="1200" dirty="0">
                <a:latin typeface="+mn-lt"/>
              </a:rPr>
              <a:t>Ne pas utiliser de rallonge électrique pour connecter l’appareil. Cet appareil n’est pas destiné à être mis en fonctionnement au </a:t>
            </a:r>
          </a:p>
          <a:p>
            <a:r>
              <a:rPr lang="fr-FR" sz="1200" dirty="0">
                <a:latin typeface="+mn-lt"/>
              </a:rPr>
              <a:t>moyen d’une minuterie extérieure ou par système de commande à distance séparé.</a:t>
            </a:r>
          </a:p>
          <a:p>
            <a:r>
              <a:rPr lang="fr-FR" sz="1200" dirty="0">
                <a:latin typeface="+mn-lt"/>
              </a:rPr>
              <a:t>Veiller à ne pas mettre l’appareil et son câble d’alimentation à proximité de sources de chaleur ou de sources d’eau, ou sur un </a:t>
            </a:r>
          </a:p>
          <a:p>
            <a:r>
              <a:rPr lang="fr-FR" sz="1200" dirty="0">
                <a:latin typeface="+mn-lt"/>
              </a:rPr>
              <a:t>angle vif.</a:t>
            </a:r>
          </a:p>
          <a:p>
            <a:r>
              <a:rPr lang="fr-FR" sz="1200" dirty="0">
                <a:latin typeface="+mn-lt"/>
              </a:rPr>
              <a:t>Ne verser pas d’eau lorsque l’appareil est allumé.</a:t>
            </a:r>
          </a:p>
          <a:p>
            <a:r>
              <a:rPr lang="fr-FR" sz="1200" dirty="0">
                <a:latin typeface="+mn-lt"/>
              </a:rPr>
              <a:t>Ne pas ouvrir le couvercle pendant que l’appareil est en fonctionnement.</a:t>
            </a:r>
          </a:p>
          <a:p>
            <a:endParaRPr lang="fr-FR" sz="1125" b="1" dirty="0">
              <a:latin typeface="+mn-lt"/>
            </a:endParaRPr>
          </a:p>
          <a:p>
            <a:endParaRPr lang="fr-FR" sz="1125" b="1" dirty="0">
              <a:latin typeface="+mn-lt"/>
            </a:endParaRPr>
          </a:p>
          <a:p>
            <a:r>
              <a:rPr lang="fr-FR" sz="1400" b="1" dirty="0">
                <a:latin typeface="+mn-lt"/>
              </a:rPr>
              <a:t>ATTENTION</a:t>
            </a:r>
          </a:p>
          <a:p>
            <a:r>
              <a:rPr lang="fr-FR" sz="1400" b="1" dirty="0">
                <a:latin typeface="+mn-lt"/>
              </a:rPr>
              <a:t>Cet appareil génère de la chaleur et de la vapeur lors de son utilisation. Des précautions strictes doivent être </a:t>
            </a:r>
          </a:p>
          <a:p>
            <a:r>
              <a:rPr lang="fr-FR" sz="1400" b="1" dirty="0">
                <a:latin typeface="+mn-lt"/>
              </a:rPr>
              <a:t>prises afin de prévenir le risque de brûlures, d’incendie ou autres dommages personnels ou matériels.</a:t>
            </a:r>
          </a:p>
          <a:p>
            <a:pPr marL="214313" indent="-214313">
              <a:buFontTx/>
              <a:buChar char="-"/>
            </a:pPr>
            <a:endParaRPr lang="fr-FR" sz="1400" dirty="0">
              <a:latin typeface="+mn-lt"/>
            </a:endParaRPr>
          </a:p>
          <a:p>
            <a:r>
              <a:rPr lang="fr-FR" sz="1400" b="1" dirty="0">
                <a:latin typeface="+mn-lt"/>
              </a:rPr>
              <a:t>N’utiliser que les accessoires fournis par le fabricant. L’utilisation d’accessoires autres que ceux du fabricant </a:t>
            </a:r>
          </a:p>
          <a:p>
            <a:r>
              <a:rPr lang="fr-FR" sz="1400" b="1" dirty="0">
                <a:latin typeface="+mn-lt"/>
              </a:rPr>
              <a:t>peut causer des incendies, des chocs électriques et/ou des blessures.</a:t>
            </a:r>
          </a:p>
          <a:p>
            <a:pPr marL="214313" indent="-214313">
              <a:buFontTx/>
              <a:buChar char="-"/>
            </a:pPr>
            <a:endParaRPr lang="fr-FR" sz="1125" dirty="0">
              <a:latin typeface="+mn-lt"/>
            </a:endParaRPr>
          </a:p>
          <a:p>
            <a:r>
              <a:rPr lang="fr-FR" sz="1125" dirty="0">
                <a:latin typeface="+mn-lt"/>
              </a:rPr>
              <a:t>Cet appareil est destiné à être utilisé dans des applications domestiques et analogues telles que :</a:t>
            </a:r>
          </a:p>
          <a:p>
            <a:pPr marL="171450" lvl="0" indent="-171450">
              <a:buFont typeface="Courier New" panose="02070309020205020404" pitchFamily="49" charset="0"/>
              <a:buChar char="o"/>
            </a:pPr>
            <a:r>
              <a:rPr lang="fr-FR" sz="1125" dirty="0">
                <a:latin typeface="+mn-lt"/>
              </a:rPr>
              <a:t>des coins cuisines réservés au personnel dans des magasins, bureaux et autres environnements professionnels ;</a:t>
            </a:r>
          </a:p>
          <a:p>
            <a:pPr marL="171450" lvl="0" indent="-171450">
              <a:buFont typeface="Courier New" panose="02070309020205020404" pitchFamily="49" charset="0"/>
              <a:buChar char="o"/>
            </a:pPr>
            <a:r>
              <a:rPr lang="fr-FR" sz="1125" dirty="0">
                <a:latin typeface="+mn-lt"/>
              </a:rPr>
              <a:t>des fermes ;</a:t>
            </a:r>
          </a:p>
          <a:p>
            <a:pPr marL="171450" lvl="0" indent="-171450">
              <a:buFont typeface="Courier New" panose="02070309020205020404" pitchFamily="49" charset="0"/>
              <a:buChar char="o"/>
            </a:pPr>
            <a:r>
              <a:rPr lang="fr-FR" sz="1125" dirty="0">
                <a:latin typeface="+mn-lt"/>
              </a:rPr>
              <a:t>l’utilisation par les clients des hôtels, motels et autres environnements à caractère résidentiel ;</a:t>
            </a:r>
          </a:p>
          <a:p>
            <a:pPr marL="171450" lvl="0" indent="-171450">
              <a:buFont typeface="Courier New" panose="02070309020205020404" pitchFamily="49" charset="0"/>
              <a:buChar char="o"/>
            </a:pPr>
            <a:r>
              <a:rPr lang="fr-FR" sz="1125" dirty="0">
                <a:latin typeface="+mn-lt"/>
              </a:rPr>
              <a:t>des environnements de type chambres d’hôtes.</a:t>
            </a:r>
            <a:endParaRPr lang="fr-FR" altLang="fr-FR" sz="1125" dirty="0">
              <a:latin typeface="+mn-lt"/>
              <a:cs typeface="Arial" panose="020B0604020202020204" pitchFamily="34" charset="0"/>
            </a:endParaRPr>
          </a:p>
          <a:p>
            <a:endParaRPr lang="fr-FR" altLang="fr-FR" sz="1125" dirty="0">
              <a:latin typeface="+mj-lt"/>
              <a:cs typeface="Arial" panose="020B0604020202020204" pitchFamily="34" charset="0"/>
            </a:endParaRPr>
          </a:p>
          <a:p>
            <a:pPr defTabSz="685800">
              <a:tabLst>
                <a:tab pos="338138" algn="l"/>
                <a:tab pos="2051447" algn="l"/>
              </a:tabLst>
            </a:pPr>
            <a:endParaRPr lang="fr-FR" altLang="fr-FR" sz="1050" dirty="0">
              <a:latin typeface="+mn-lt"/>
              <a:cs typeface="Arial" panose="020B0604020202020204" pitchFamily="34" charset="0"/>
            </a:endParaRPr>
          </a:p>
          <a:p>
            <a:pPr marL="128588" indent="-128588" defTabSz="685800">
              <a:buFont typeface="Arial" panose="020B0604020202020204" pitchFamily="34" charset="0"/>
              <a:buChar char="•"/>
              <a:tabLst>
                <a:tab pos="338138" algn="l"/>
                <a:tab pos="2051447" algn="l"/>
              </a:tabLst>
            </a:pPr>
            <a:endParaRPr lang="fr-FR" altLang="fr-FR" sz="900" dirty="0">
              <a:latin typeface="+mn-lt"/>
            </a:endParaRPr>
          </a:p>
        </p:txBody>
      </p:sp>
      <p:pic>
        <p:nvPicPr>
          <p:cNvPr id="2" name="Picture 2">
            <a:extLst>
              <a:ext uri="{FF2B5EF4-FFF2-40B4-BE49-F238E27FC236}">
                <a16:creationId xmlns:a16="http://schemas.microsoft.com/office/drawing/2014/main" id="{A2B4CDBA-DEFF-4429-A8DA-8BB1B6AF5B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080" y="3592690"/>
            <a:ext cx="367904" cy="289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956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30E883B-AECE-4F96-85D1-6AFD62856158}"/>
              </a:ext>
            </a:extLst>
          </p:cNvPr>
          <p:cNvSpPr txBox="1"/>
          <p:nvPr/>
        </p:nvSpPr>
        <p:spPr>
          <a:xfrm>
            <a:off x="288024" y="546510"/>
            <a:ext cx="1536009" cy="338554"/>
          </a:xfrm>
          <a:prstGeom prst="rect">
            <a:avLst/>
          </a:prstGeom>
          <a:noFill/>
        </p:spPr>
        <p:txBody>
          <a:bodyPr wrap="square" rtlCol="0">
            <a:spAutoFit/>
          </a:bodyPr>
          <a:lstStyle/>
          <a:p>
            <a:r>
              <a:rPr lang="fr-FR" sz="1600" b="1" u="sng" dirty="0"/>
              <a:t>DESCRIPTION</a:t>
            </a:r>
            <a:r>
              <a:rPr lang="fr-FR" sz="1600" b="1" dirty="0"/>
              <a:t> :</a:t>
            </a:r>
            <a:r>
              <a:rPr lang="fr-FR" sz="1600" dirty="0"/>
              <a:t> </a:t>
            </a:r>
          </a:p>
        </p:txBody>
      </p:sp>
      <p:sp>
        <p:nvSpPr>
          <p:cNvPr id="3" name="Rectangle 2">
            <a:extLst>
              <a:ext uri="{FF2B5EF4-FFF2-40B4-BE49-F238E27FC236}">
                <a16:creationId xmlns:a16="http://schemas.microsoft.com/office/drawing/2014/main" id="{3C2A6605-A96A-41F9-86D5-C53DD721E5BC}"/>
              </a:ext>
            </a:extLst>
          </p:cNvPr>
          <p:cNvSpPr/>
          <p:nvPr/>
        </p:nvSpPr>
        <p:spPr>
          <a:xfrm>
            <a:off x="288024" y="1106163"/>
            <a:ext cx="2599014" cy="2059795"/>
          </a:xfrm>
          <a:prstGeom prst="rect">
            <a:avLst/>
          </a:prstGeom>
        </p:spPr>
        <p:txBody>
          <a:bodyPr wrap="square">
            <a:spAutoFit/>
          </a:bodyPr>
          <a:lstStyle/>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Couvercle</a:t>
            </a:r>
            <a:endParaRPr lang="fr-FR" sz="1400" dirty="0">
              <a:ea typeface="Calibri" panose="020F0502020204030204" pitchFamily="34" charset="0"/>
              <a:cs typeface="Times New Roman" panose="02020603050405020304" pitchFamily="18" charset="0"/>
            </a:endParaRP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Poignée</a:t>
            </a:r>
            <a:endParaRPr lang="fr-FR" sz="1400" dirty="0">
              <a:ea typeface="Calibri" panose="020F0502020204030204" pitchFamily="34" charset="0"/>
              <a:cs typeface="Times New Roman" panose="02020603050405020304" pitchFamily="18" charset="0"/>
            </a:endParaRP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Niveau d’eau</a:t>
            </a:r>
            <a:endParaRPr lang="fr-FR" sz="1400" dirty="0">
              <a:ea typeface="Calibri" panose="020F0502020204030204" pitchFamily="34" charset="0"/>
              <a:cs typeface="Times New Roman" panose="02020603050405020304" pitchFamily="18" charset="0"/>
            </a:endParaRP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Bouton marche / arrêt</a:t>
            </a: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Bouton réglage température</a:t>
            </a:r>
            <a:endParaRPr lang="fr-FR" sz="1400" dirty="0">
              <a:ea typeface="Calibri" panose="020F0502020204030204" pitchFamily="34" charset="0"/>
              <a:cs typeface="Times New Roman" panose="02020603050405020304" pitchFamily="18" charset="0"/>
            </a:endParaRPr>
          </a:p>
          <a:p>
            <a:pPr marL="228600" lvl="1" indent="-228600">
              <a:lnSpc>
                <a:spcPct val="115000"/>
              </a:lnSpc>
              <a:buFont typeface="+mj-lt"/>
              <a:buAutoNum type="arabicPeriod"/>
            </a:pPr>
            <a:r>
              <a:rPr lang="fr-FR" sz="1400" dirty="0">
                <a:ea typeface="Calibri" panose="020F0502020204030204" pitchFamily="34" charset="0"/>
                <a:cs typeface="Times New Roman" panose="02020603050405020304" pitchFamily="18" charset="0"/>
              </a:rPr>
              <a:t>Base rotative</a:t>
            </a: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Indicateur de température</a:t>
            </a:r>
          </a:p>
          <a:p>
            <a:pPr marL="228600" lvl="1" indent="-228600">
              <a:lnSpc>
                <a:spcPct val="115000"/>
              </a:lnSpc>
              <a:buFont typeface="+mj-lt"/>
              <a:buAutoNum type="arabicPeriod"/>
            </a:pPr>
            <a:r>
              <a:rPr lang="fr-BE" sz="1400" dirty="0">
                <a:ea typeface="Calibri" panose="020F0502020204030204" pitchFamily="34" charset="0"/>
                <a:cs typeface="Times New Roman" panose="02020603050405020304" pitchFamily="18" charset="0"/>
              </a:rPr>
              <a:t>Bec verseur</a:t>
            </a:r>
            <a:endParaRPr lang="fr-FR" sz="1400" dirty="0">
              <a:ea typeface="Calibri" panose="020F0502020204030204" pitchFamily="34" charset="0"/>
              <a:cs typeface="Times New Roman" panose="02020603050405020304" pitchFamily="18" charset="0"/>
            </a:endParaRPr>
          </a:p>
        </p:txBody>
      </p:sp>
      <p:sp>
        <p:nvSpPr>
          <p:cNvPr id="39" name="ZoneTexte 38">
            <a:extLst>
              <a:ext uri="{FF2B5EF4-FFF2-40B4-BE49-F238E27FC236}">
                <a16:creationId xmlns:a16="http://schemas.microsoft.com/office/drawing/2014/main" id="{F71B6084-46D9-427D-8E8C-6C46533EF577}"/>
              </a:ext>
            </a:extLst>
          </p:cNvPr>
          <p:cNvSpPr txBox="1"/>
          <p:nvPr/>
        </p:nvSpPr>
        <p:spPr>
          <a:xfrm>
            <a:off x="297553" y="4180609"/>
            <a:ext cx="6958908" cy="1942840"/>
          </a:xfrm>
          <a:prstGeom prst="rect">
            <a:avLst/>
          </a:prstGeom>
          <a:noFill/>
        </p:spPr>
        <p:txBody>
          <a:bodyPr wrap="square" rtlCol="0">
            <a:spAutoFit/>
          </a:bodyPr>
          <a:lstStyle/>
          <a:p>
            <a:r>
              <a:rPr lang="fr-FR" sz="1600" b="1" u="sng" dirty="0"/>
              <a:t>Précautions particulières</a:t>
            </a:r>
            <a:r>
              <a:rPr lang="fr-FR" sz="1600" b="1" dirty="0"/>
              <a:t> </a:t>
            </a:r>
            <a:r>
              <a:rPr lang="fr-FR" sz="1600" dirty="0"/>
              <a:t>:</a:t>
            </a:r>
          </a:p>
          <a:p>
            <a:endParaRPr lang="fr-FR" sz="1125" u="sng" dirty="0"/>
          </a:p>
          <a:p>
            <a:r>
              <a:rPr lang="fr-FR" sz="1400" dirty="0"/>
              <a:t>Ne pas allumer la bouilloire si la verseuse n’est pas positionnée sur la base.</a:t>
            </a:r>
          </a:p>
          <a:p>
            <a:r>
              <a:rPr lang="fr-FR" sz="1400" dirty="0"/>
              <a:t>Ne pas utiliser la bouilloire en verre si elle est fissurée ou si la poignée est lâche ou affaiblie.</a:t>
            </a:r>
          </a:p>
          <a:p>
            <a:r>
              <a:rPr lang="fr-FR" sz="1400" dirty="0"/>
              <a:t>Ne pas placer la bouilloire chaude sur une surface froide.</a:t>
            </a:r>
          </a:p>
          <a:p>
            <a:r>
              <a:rPr lang="fr-FR" sz="1400" dirty="0"/>
              <a:t>Ne mettre que de l’eau dans la bouilloire, aucun autre liquide.</a:t>
            </a:r>
          </a:p>
          <a:p>
            <a:r>
              <a:rPr lang="fr-FR" sz="1400" dirty="0"/>
              <a:t>Ne pas faire fonctionner votre bouilloire à vide.</a:t>
            </a:r>
          </a:p>
          <a:p>
            <a:r>
              <a:rPr lang="fr-FR" sz="1400" dirty="0"/>
              <a:t>Ne pas placer la bouilloire dans un four à micro-ondes pour réchauffer l’eau.</a:t>
            </a:r>
            <a:endParaRPr lang="fr-FR" sz="1400" u="sng" dirty="0"/>
          </a:p>
          <a:p>
            <a:endParaRPr lang="fr-FR" sz="900" dirty="0"/>
          </a:p>
        </p:txBody>
      </p:sp>
      <p:sp>
        <p:nvSpPr>
          <p:cNvPr id="12" name="ZoneTexte 11">
            <a:extLst>
              <a:ext uri="{FF2B5EF4-FFF2-40B4-BE49-F238E27FC236}">
                <a16:creationId xmlns:a16="http://schemas.microsoft.com/office/drawing/2014/main" id="{C6D5E117-5552-4581-BACA-1AD32762A918}"/>
              </a:ext>
            </a:extLst>
          </p:cNvPr>
          <p:cNvSpPr txBox="1"/>
          <p:nvPr/>
        </p:nvSpPr>
        <p:spPr>
          <a:xfrm>
            <a:off x="3300073" y="541456"/>
            <a:ext cx="365023" cy="265457"/>
          </a:xfrm>
          <a:prstGeom prst="rect">
            <a:avLst/>
          </a:prstGeom>
          <a:noFill/>
        </p:spPr>
        <p:txBody>
          <a:bodyPr wrap="square" rtlCol="0">
            <a:spAutoFit/>
          </a:bodyPr>
          <a:lstStyle/>
          <a:p>
            <a:r>
              <a:rPr lang="fr-FR" sz="1125" dirty="0"/>
              <a:t>  1</a:t>
            </a:r>
          </a:p>
        </p:txBody>
      </p:sp>
      <p:pic>
        <p:nvPicPr>
          <p:cNvPr id="2" name="Image 1">
            <a:extLst>
              <a:ext uri="{FF2B5EF4-FFF2-40B4-BE49-F238E27FC236}">
                <a16:creationId xmlns:a16="http://schemas.microsoft.com/office/drawing/2014/main" id="{FA5AD905-5A73-4D04-8C94-F0092CB8CB9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200147" y="632346"/>
            <a:ext cx="2992508" cy="3041750"/>
          </a:xfrm>
          <a:prstGeom prst="rect">
            <a:avLst/>
          </a:prstGeom>
          <a:noFill/>
          <a:ln>
            <a:noFill/>
          </a:ln>
        </p:spPr>
      </p:pic>
      <p:cxnSp>
        <p:nvCxnSpPr>
          <p:cNvPr id="10" name="Connecteur droit avec flèche 9">
            <a:extLst>
              <a:ext uri="{FF2B5EF4-FFF2-40B4-BE49-F238E27FC236}">
                <a16:creationId xmlns:a16="http://schemas.microsoft.com/office/drawing/2014/main" id="{4BB40F78-D183-4781-9061-EE35090D92F1}"/>
              </a:ext>
            </a:extLst>
          </p:cNvPr>
          <p:cNvCxnSpPr>
            <a:cxnSpLocks/>
          </p:cNvCxnSpPr>
          <p:nvPr/>
        </p:nvCxnSpPr>
        <p:spPr>
          <a:xfrm>
            <a:off x="3713201" y="674771"/>
            <a:ext cx="13500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Connecteur droit avec flèche 18">
            <a:extLst>
              <a:ext uri="{FF2B5EF4-FFF2-40B4-BE49-F238E27FC236}">
                <a16:creationId xmlns:a16="http://schemas.microsoft.com/office/drawing/2014/main" id="{47591592-C8A4-4296-8DA1-B30C3FCAE440}"/>
              </a:ext>
            </a:extLst>
          </p:cNvPr>
          <p:cNvCxnSpPr>
            <a:cxnSpLocks/>
          </p:cNvCxnSpPr>
          <p:nvPr/>
        </p:nvCxnSpPr>
        <p:spPr>
          <a:xfrm flipH="1">
            <a:off x="7078894" y="1607046"/>
            <a:ext cx="79111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ZoneTexte 10">
            <a:extLst>
              <a:ext uri="{FF2B5EF4-FFF2-40B4-BE49-F238E27FC236}">
                <a16:creationId xmlns:a16="http://schemas.microsoft.com/office/drawing/2014/main" id="{ECE29B7B-3AB7-4A1A-807C-75AF7FDF044E}"/>
              </a:ext>
            </a:extLst>
          </p:cNvPr>
          <p:cNvSpPr txBox="1"/>
          <p:nvPr/>
        </p:nvSpPr>
        <p:spPr>
          <a:xfrm>
            <a:off x="7934187" y="1474317"/>
            <a:ext cx="281932" cy="265457"/>
          </a:xfrm>
          <a:prstGeom prst="rect">
            <a:avLst/>
          </a:prstGeom>
          <a:noFill/>
        </p:spPr>
        <p:txBody>
          <a:bodyPr wrap="square" rtlCol="0">
            <a:spAutoFit/>
          </a:bodyPr>
          <a:lstStyle/>
          <a:p>
            <a:r>
              <a:rPr lang="fr-FR" sz="1125" dirty="0"/>
              <a:t>2</a:t>
            </a:r>
          </a:p>
        </p:txBody>
      </p:sp>
      <p:cxnSp>
        <p:nvCxnSpPr>
          <p:cNvPr id="15" name="Connecteur droit avec flèche 14">
            <a:extLst>
              <a:ext uri="{FF2B5EF4-FFF2-40B4-BE49-F238E27FC236}">
                <a16:creationId xmlns:a16="http://schemas.microsoft.com/office/drawing/2014/main" id="{731C1F6C-4659-4E37-94A1-E34E71E1D672}"/>
              </a:ext>
            </a:extLst>
          </p:cNvPr>
          <p:cNvCxnSpPr>
            <a:cxnSpLocks/>
          </p:cNvCxnSpPr>
          <p:nvPr/>
        </p:nvCxnSpPr>
        <p:spPr>
          <a:xfrm flipH="1">
            <a:off x="6307153" y="2110279"/>
            <a:ext cx="162703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ZoneTexte 16">
            <a:extLst>
              <a:ext uri="{FF2B5EF4-FFF2-40B4-BE49-F238E27FC236}">
                <a16:creationId xmlns:a16="http://schemas.microsoft.com/office/drawing/2014/main" id="{D618761E-F095-443F-BA96-EAABFEACEE99}"/>
              </a:ext>
            </a:extLst>
          </p:cNvPr>
          <p:cNvSpPr txBox="1"/>
          <p:nvPr/>
        </p:nvSpPr>
        <p:spPr>
          <a:xfrm>
            <a:off x="7955632" y="1977550"/>
            <a:ext cx="239042" cy="265457"/>
          </a:xfrm>
          <a:prstGeom prst="rect">
            <a:avLst/>
          </a:prstGeom>
          <a:noFill/>
        </p:spPr>
        <p:txBody>
          <a:bodyPr wrap="square" rtlCol="0">
            <a:spAutoFit/>
          </a:bodyPr>
          <a:lstStyle/>
          <a:p>
            <a:r>
              <a:rPr lang="fr-FR" sz="1125" dirty="0"/>
              <a:t>3</a:t>
            </a:r>
          </a:p>
        </p:txBody>
      </p:sp>
      <p:cxnSp>
        <p:nvCxnSpPr>
          <p:cNvPr id="23" name="Connecteur droit avec flèche 22">
            <a:extLst>
              <a:ext uri="{FF2B5EF4-FFF2-40B4-BE49-F238E27FC236}">
                <a16:creationId xmlns:a16="http://schemas.microsoft.com/office/drawing/2014/main" id="{96A38327-2665-44B9-897F-A299C281EA2B}"/>
              </a:ext>
            </a:extLst>
          </p:cNvPr>
          <p:cNvCxnSpPr>
            <a:cxnSpLocks/>
          </p:cNvCxnSpPr>
          <p:nvPr/>
        </p:nvCxnSpPr>
        <p:spPr>
          <a:xfrm flipH="1">
            <a:off x="6733309" y="2943468"/>
            <a:ext cx="1200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ZoneTexte 19">
            <a:extLst>
              <a:ext uri="{FF2B5EF4-FFF2-40B4-BE49-F238E27FC236}">
                <a16:creationId xmlns:a16="http://schemas.microsoft.com/office/drawing/2014/main" id="{09891841-17B1-40C6-B412-BFC831EBB200}"/>
              </a:ext>
            </a:extLst>
          </p:cNvPr>
          <p:cNvSpPr txBox="1"/>
          <p:nvPr/>
        </p:nvSpPr>
        <p:spPr>
          <a:xfrm>
            <a:off x="7954613" y="2810169"/>
            <a:ext cx="239042" cy="265457"/>
          </a:xfrm>
          <a:prstGeom prst="rect">
            <a:avLst/>
          </a:prstGeom>
          <a:noFill/>
        </p:spPr>
        <p:txBody>
          <a:bodyPr wrap="square" rtlCol="0">
            <a:spAutoFit/>
          </a:bodyPr>
          <a:lstStyle/>
          <a:p>
            <a:r>
              <a:rPr lang="fr-FR" sz="1125" dirty="0"/>
              <a:t>4</a:t>
            </a:r>
          </a:p>
        </p:txBody>
      </p:sp>
      <p:cxnSp>
        <p:nvCxnSpPr>
          <p:cNvPr id="27" name="Connecteur droit avec flèche 26">
            <a:extLst>
              <a:ext uri="{FF2B5EF4-FFF2-40B4-BE49-F238E27FC236}">
                <a16:creationId xmlns:a16="http://schemas.microsoft.com/office/drawing/2014/main" id="{D0EDA634-1FA0-4E7B-A7C1-CC24E5A51F51}"/>
              </a:ext>
            </a:extLst>
          </p:cNvPr>
          <p:cNvCxnSpPr>
            <a:cxnSpLocks/>
          </p:cNvCxnSpPr>
          <p:nvPr/>
        </p:nvCxnSpPr>
        <p:spPr>
          <a:xfrm flipH="1">
            <a:off x="6733309" y="3165933"/>
            <a:ext cx="1200878" cy="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ZoneTexte 23">
            <a:extLst>
              <a:ext uri="{FF2B5EF4-FFF2-40B4-BE49-F238E27FC236}">
                <a16:creationId xmlns:a16="http://schemas.microsoft.com/office/drawing/2014/main" id="{30D84A30-464F-4D4D-9792-C0C1ABF19022}"/>
              </a:ext>
            </a:extLst>
          </p:cNvPr>
          <p:cNvSpPr txBox="1"/>
          <p:nvPr/>
        </p:nvSpPr>
        <p:spPr>
          <a:xfrm>
            <a:off x="7954613" y="3075626"/>
            <a:ext cx="216933" cy="265457"/>
          </a:xfrm>
          <a:prstGeom prst="rect">
            <a:avLst/>
          </a:prstGeom>
          <a:noFill/>
        </p:spPr>
        <p:txBody>
          <a:bodyPr wrap="square" rtlCol="0">
            <a:spAutoFit/>
          </a:bodyPr>
          <a:lstStyle/>
          <a:p>
            <a:r>
              <a:rPr lang="fr-FR" sz="1125" dirty="0"/>
              <a:t>5</a:t>
            </a:r>
          </a:p>
        </p:txBody>
      </p:sp>
      <p:cxnSp>
        <p:nvCxnSpPr>
          <p:cNvPr id="14" name="Connecteur droit avec flèche 13">
            <a:extLst>
              <a:ext uri="{FF2B5EF4-FFF2-40B4-BE49-F238E27FC236}">
                <a16:creationId xmlns:a16="http://schemas.microsoft.com/office/drawing/2014/main" id="{0645B7D2-3FAC-4903-AF3C-947283EF2002}"/>
              </a:ext>
            </a:extLst>
          </p:cNvPr>
          <p:cNvCxnSpPr>
            <a:cxnSpLocks/>
          </p:cNvCxnSpPr>
          <p:nvPr/>
        </p:nvCxnSpPr>
        <p:spPr>
          <a:xfrm>
            <a:off x="3713201" y="3358891"/>
            <a:ext cx="69932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705BA671-E6ED-4299-A25A-C15538502064}"/>
              </a:ext>
            </a:extLst>
          </p:cNvPr>
          <p:cNvSpPr txBox="1"/>
          <p:nvPr/>
        </p:nvSpPr>
        <p:spPr>
          <a:xfrm>
            <a:off x="3469728" y="3226162"/>
            <a:ext cx="162796" cy="265457"/>
          </a:xfrm>
          <a:prstGeom prst="rect">
            <a:avLst/>
          </a:prstGeom>
          <a:noFill/>
        </p:spPr>
        <p:txBody>
          <a:bodyPr wrap="square" rtlCol="0">
            <a:spAutoFit/>
          </a:bodyPr>
          <a:lstStyle/>
          <a:p>
            <a:r>
              <a:rPr lang="fr-FR" sz="1125" dirty="0"/>
              <a:t>6</a:t>
            </a:r>
          </a:p>
        </p:txBody>
      </p:sp>
      <p:cxnSp>
        <p:nvCxnSpPr>
          <p:cNvPr id="25" name="Connecteur droit avec flèche 24">
            <a:extLst>
              <a:ext uri="{FF2B5EF4-FFF2-40B4-BE49-F238E27FC236}">
                <a16:creationId xmlns:a16="http://schemas.microsoft.com/office/drawing/2014/main" id="{83B660D1-907B-469B-9C29-97E01A9E752F}"/>
              </a:ext>
            </a:extLst>
          </p:cNvPr>
          <p:cNvCxnSpPr>
            <a:cxnSpLocks/>
          </p:cNvCxnSpPr>
          <p:nvPr/>
        </p:nvCxnSpPr>
        <p:spPr>
          <a:xfrm>
            <a:off x="3713201" y="3075626"/>
            <a:ext cx="11541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ZoneTexte 20">
            <a:extLst>
              <a:ext uri="{FF2B5EF4-FFF2-40B4-BE49-F238E27FC236}">
                <a16:creationId xmlns:a16="http://schemas.microsoft.com/office/drawing/2014/main" id="{281D9F77-261B-4D5C-AB9A-B3A0A1EE570E}"/>
              </a:ext>
            </a:extLst>
          </p:cNvPr>
          <p:cNvSpPr txBox="1"/>
          <p:nvPr/>
        </p:nvSpPr>
        <p:spPr>
          <a:xfrm>
            <a:off x="3461941" y="2900553"/>
            <a:ext cx="178369" cy="265457"/>
          </a:xfrm>
          <a:prstGeom prst="rect">
            <a:avLst/>
          </a:prstGeom>
          <a:noFill/>
        </p:spPr>
        <p:txBody>
          <a:bodyPr wrap="square" rtlCol="0">
            <a:spAutoFit/>
          </a:bodyPr>
          <a:lstStyle/>
          <a:p>
            <a:r>
              <a:rPr lang="fr-FR" sz="1125" dirty="0"/>
              <a:t>7</a:t>
            </a:r>
          </a:p>
        </p:txBody>
      </p:sp>
      <p:cxnSp>
        <p:nvCxnSpPr>
          <p:cNvPr id="8" name="Connecteur droit avec flèche 7">
            <a:extLst>
              <a:ext uri="{FF2B5EF4-FFF2-40B4-BE49-F238E27FC236}">
                <a16:creationId xmlns:a16="http://schemas.microsoft.com/office/drawing/2014/main" id="{0116F7AD-BCDE-4F94-92E7-7347277717E4}"/>
              </a:ext>
            </a:extLst>
          </p:cNvPr>
          <p:cNvCxnSpPr>
            <a:cxnSpLocks/>
          </p:cNvCxnSpPr>
          <p:nvPr/>
        </p:nvCxnSpPr>
        <p:spPr>
          <a:xfrm>
            <a:off x="3713201" y="1108549"/>
            <a:ext cx="5776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ZoneTexte 25">
            <a:extLst>
              <a:ext uri="{FF2B5EF4-FFF2-40B4-BE49-F238E27FC236}">
                <a16:creationId xmlns:a16="http://schemas.microsoft.com/office/drawing/2014/main" id="{F764710C-18B1-4C62-BBA0-D00728EF0519}"/>
              </a:ext>
            </a:extLst>
          </p:cNvPr>
          <p:cNvSpPr txBox="1"/>
          <p:nvPr/>
        </p:nvSpPr>
        <p:spPr>
          <a:xfrm>
            <a:off x="3362119" y="973434"/>
            <a:ext cx="215218" cy="265457"/>
          </a:xfrm>
          <a:prstGeom prst="rect">
            <a:avLst/>
          </a:prstGeom>
          <a:noFill/>
        </p:spPr>
        <p:txBody>
          <a:bodyPr wrap="square" rtlCol="0">
            <a:spAutoFit/>
          </a:bodyPr>
          <a:lstStyle/>
          <a:p>
            <a:r>
              <a:rPr lang="fr-FR" sz="1125" dirty="0"/>
              <a:t>8</a:t>
            </a:r>
          </a:p>
        </p:txBody>
      </p:sp>
    </p:spTree>
    <p:extLst>
      <p:ext uri="{BB962C8B-B14F-4D97-AF65-F5344CB8AC3E}">
        <p14:creationId xmlns:p14="http://schemas.microsoft.com/office/powerpoint/2010/main" val="72521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CACA8B3-24D0-434C-BB01-A1EF869CEB88}"/>
              </a:ext>
            </a:extLst>
          </p:cNvPr>
          <p:cNvSpPr>
            <a:spLocks noChangeArrowheads="1"/>
          </p:cNvSpPr>
          <p:nvPr/>
        </p:nvSpPr>
        <p:spPr bwMode="auto">
          <a:xfrm>
            <a:off x="401555" y="111938"/>
            <a:ext cx="8546375" cy="6634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lang="fr-FR" sz="1600" b="1" u="sng" dirty="0">
                <a:latin typeface="Calibri (Corps)"/>
              </a:rPr>
              <a:t>Avant la première utilisation</a:t>
            </a:r>
            <a:r>
              <a:rPr lang="fr-FR" sz="1600" b="1" dirty="0">
                <a:latin typeface="Calibri (Corps)"/>
              </a:rPr>
              <a:t> :</a:t>
            </a:r>
            <a:r>
              <a:rPr lang="fr-FR" sz="1600" b="1" u="sng" dirty="0">
                <a:latin typeface="Calibri (Corps)"/>
              </a:rPr>
              <a:t> </a:t>
            </a:r>
          </a:p>
          <a:p>
            <a:pPr lvl="0"/>
            <a:r>
              <a:rPr lang="fr-FR" sz="1400" dirty="0"/>
              <a:t>Déballer l’appareil et s’assurer que chaque élément est en bon état.</a:t>
            </a:r>
          </a:p>
          <a:p>
            <a:pPr lvl="0"/>
            <a:r>
              <a:rPr lang="fr-FR" sz="1400" dirty="0"/>
              <a:t>Jeter les emballages et calages de protection selon le tri sélectif. Conserver la notice.</a:t>
            </a:r>
          </a:p>
          <a:p>
            <a:pPr lvl="0"/>
            <a:r>
              <a:rPr lang="fr-FR" sz="1400" dirty="0"/>
              <a:t>Avant d’utiliser l’appareil pour la première fois, faire bouillir 2 fois de l’eau claire pour s’assurer que la bouilloire est propre.</a:t>
            </a:r>
          </a:p>
          <a:p>
            <a:pPr lvl="0"/>
            <a:r>
              <a:rPr lang="fr-FR" sz="1400" dirty="0"/>
              <a:t>Utiliser de l’eau claire sans aucun détergent.</a:t>
            </a:r>
          </a:p>
          <a:p>
            <a:pPr lvl="0"/>
            <a:r>
              <a:rPr lang="fr-FR" sz="1400" b="1" dirty="0"/>
              <a:t>ATTENTION ! </a:t>
            </a:r>
            <a:r>
              <a:rPr lang="fr-FR" sz="1400" dirty="0"/>
              <a:t>Ne pas immerger la bouilloire ou la base dans de l’eau ou tout autre liquide.</a:t>
            </a:r>
          </a:p>
          <a:p>
            <a:pPr lvl="0"/>
            <a:endParaRPr lang="fr-FR" sz="1125" dirty="0"/>
          </a:p>
          <a:p>
            <a:pPr lvl="0"/>
            <a:r>
              <a:rPr lang="fr-FR" sz="1600" b="1" u="sng" dirty="0"/>
              <a:t>Fonctionnement</a:t>
            </a:r>
            <a:r>
              <a:rPr lang="fr-FR" sz="1600" b="1" dirty="0"/>
              <a:t> </a:t>
            </a:r>
            <a:r>
              <a:rPr lang="fr-FR" sz="1600" dirty="0"/>
              <a:t>:</a:t>
            </a:r>
          </a:p>
          <a:p>
            <a:pPr marL="257175" indent="-257175">
              <a:buAutoNum type="arabicPeriod"/>
            </a:pPr>
            <a:r>
              <a:rPr lang="fr-FR" sz="1400" dirty="0"/>
              <a:t>Posez votre bouilloire sur une surface </a:t>
            </a:r>
            <a:r>
              <a:rPr lang="fr-FR" sz="1400"/>
              <a:t>plane et </a:t>
            </a:r>
            <a:r>
              <a:rPr lang="fr-FR" sz="1400" dirty="0"/>
              <a:t>stable.</a:t>
            </a:r>
          </a:p>
          <a:p>
            <a:pPr marL="257175" indent="-257175">
              <a:buAutoNum type="arabicPeriod"/>
            </a:pPr>
            <a:r>
              <a:rPr lang="fr-FR" sz="1400" dirty="0"/>
              <a:t>Déroulez entièrement le cordon d’alimentation et branchez-le sur une prise secteur.</a:t>
            </a:r>
          </a:p>
          <a:p>
            <a:pPr marL="257175" indent="-257175">
              <a:buAutoNum type="arabicPeriod"/>
            </a:pPr>
            <a:r>
              <a:rPr lang="fr-FR" sz="1400" dirty="0"/>
              <a:t>Ouvrez le couvercle (1) de la bouilloire hors de sa base rotative (6).</a:t>
            </a:r>
          </a:p>
          <a:p>
            <a:pPr marL="257175" indent="-257175">
              <a:buAutoNum type="arabicPeriod"/>
            </a:pPr>
            <a:r>
              <a:rPr lang="fr-FR" sz="1400" dirty="0"/>
              <a:t>Remplissez l’appareil avec la quantité d’eau désirée.</a:t>
            </a:r>
          </a:p>
          <a:p>
            <a:pPr marL="257175" indent="-257175">
              <a:buAutoNum type="arabicPeriod"/>
            </a:pPr>
            <a:endParaRPr lang="fr-FR" sz="1400" dirty="0"/>
          </a:p>
          <a:p>
            <a:r>
              <a:rPr lang="fr-BE" sz="1400" b="1" dirty="0">
                <a:ea typeface="Calibri" panose="020F0502020204030204" pitchFamily="34" charset="0"/>
                <a:cs typeface="Times New Roman" panose="02020603050405020304" pitchFamily="18" charset="0"/>
              </a:rPr>
              <a:t>ATTENTION : Remplir la bouilloire d'eau froide en veillant à vous situer entre les marquages 0,5L Min et 1,7L Max .</a:t>
            </a:r>
          </a:p>
          <a:p>
            <a:endParaRPr lang="fr-FR" sz="1400" b="1" dirty="0">
              <a:ea typeface="Calibri" panose="020F0502020204030204" pitchFamily="34" charset="0"/>
              <a:cs typeface="Times New Roman" panose="02020603050405020304" pitchFamily="18" charset="0"/>
            </a:endParaRPr>
          </a:p>
          <a:p>
            <a:pPr marL="276225" lvl="0" indent="-276225">
              <a:buAutoNum type="arabicPeriod" startAt="5"/>
            </a:pPr>
            <a:r>
              <a:rPr lang="fr-FR" sz="1400" dirty="0"/>
              <a:t>Refermez le couvercle et placer la bouilloire sur la base rotative.</a:t>
            </a:r>
          </a:p>
          <a:p>
            <a:pPr marL="276225" lvl="0"/>
            <a:r>
              <a:rPr lang="fr-FR" sz="1400" dirty="0"/>
              <a:t>Un Bip confirme le fonctionnement et le bouton marche / arrêt (4) s’allume en vert.</a:t>
            </a:r>
          </a:p>
          <a:p>
            <a:pPr marL="276225" lvl="0"/>
            <a:r>
              <a:rPr lang="fr-FR" sz="1400" dirty="0"/>
              <a:t>La température de l’eau s’affiche (7).</a:t>
            </a:r>
          </a:p>
          <a:p>
            <a:pPr marL="257175" indent="-257175">
              <a:buAutoNum type="arabicPeriod" startAt="6"/>
            </a:pPr>
            <a:r>
              <a:rPr lang="fr-FR" sz="1400" dirty="0"/>
              <a:t>Tournez le bouton de réglage de la température (5) dans le sens des aiguilles d’une montre pour sélectionner la température souhaitée ( 40°,60°, 80°, 100°).</a:t>
            </a:r>
          </a:p>
          <a:p>
            <a:pPr marL="257175" indent="-257175">
              <a:buAutoNum type="arabicPeriod" startAt="6"/>
            </a:pPr>
            <a:r>
              <a:rPr lang="fr-FR" sz="1400" dirty="0"/>
              <a:t>Appuyez sur le bouton marche / arrêt (4), qui s’allume en rouge. L’eau commence à chauffer.</a:t>
            </a:r>
          </a:p>
          <a:p>
            <a:pPr marL="257175" indent="-257175">
              <a:buAutoNum type="arabicPeriod" startAt="6"/>
            </a:pPr>
            <a:r>
              <a:rPr lang="fr-FR" sz="1400" dirty="0"/>
              <a:t>Lorsque l’eau arrive à température, le bouton marche arrêt (4) repasse au vert et maintien au chaud pendant 2 heures.</a:t>
            </a:r>
          </a:p>
          <a:p>
            <a:pPr marL="257175" indent="-257175">
              <a:buAutoNum type="arabicPeriod" startAt="6"/>
            </a:pPr>
            <a:r>
              <a:rPr lang="fr-FR" sz="1400" dirty="0"/>
              <a:t>Après l’ébullition versez l’eau avec précaution pour éviter les projections d’eau chaude.</a:t>
            </a:r>
          </a:p>
          <a:p>
            <a:pPr marL="257175" indent="-257175">
              <a:buAutoNum type="arabicPeriod" startAt="6"/>
            </a:pPr>
            <a:r>
              <a:rPr lang="fr-FR" sz="1400" dirty="0"/>
              <a:t>Débranchez l’appareil lorsqu’il n’est pas en utilisation.</a:t>
            </a:r>
          </a:p>
          <a:p>
            <a:pPr marL="257175" indent="-257175">
              <a:buAutoNum type="arabicPeriod" startAt="6"/>
            </a:pPr>
            <a:endParaRPr lang="fr-FR" sz="1400" dirty="0"/>
          </a:p>
          <a:p>
            <a:pPr algn="just">
              <a:lnSpc>
                <a:spcPct val="115000"/>
              </a:lnSpc>
            </a:pPr>
            <a:r>
              <a:rPr lang="fr-BE" sz="1400" b="1" dirty="0">
                <a:ea typeface="Calibri" panose="020F0502020204030204" pitchFamily="34" charset="0"/>
                <a:cs typeface="Times New Roman" panose="02020603050405020304" pitchFamily="18" charset="0"/>
              </a:rPr>
              <a:t>ATTENTION ! Ne saisir et ne toucher la bouilloire que par la poignée isolante. </a:t>
            </a:r>
          </a:p>
          <a:p>
            <a:pPr algn="just">
              <a:lnSpc>
                <a:spcPct val="115000"/>
              </a:lnSpc>
            </a:pPr>
            <a:endParaRPr lang="fr-BE" sz="1400" b="1" dirty="0">
              <a:ea typeface="Calibri" panose="020F0502020204030204" pitchFamily="34" charset="0"/>
              <a:cs typeface="Times New Roman" panose="02020603050405020304" pitchFamily="18" charset="0"/>
            </a:endParaRPr>
          </a:p>
          <a:p>
            <a:pPr algn="just">
              <a:lnSpc>
                <a:spcPct val="115000"/>
              </a:lnSpc>
            </a:pPr>
            <a:r>
              <a:rPr lang="fr-BE" sz="1400" b="1" dirty="0">
                <a:ea typeface="Calibri" panose="020F0502020204030204" pitchFamily="34" charset="0"/>
                <a:cs typeface="Times New Roman" panose="02020603050405020304" pitchFamily="18" charset="0"/>
              </a:rPr>
              <a:t>À tout instant, le cycle de chauffe peut être interrompu en appuyant sur le bouton (4)</a:t>
            </a:r>
            <a:endParaRPr lang="fr-BE" sz="1125"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9299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BDFB4C-9356-49FC-81CF-19D04D538F55}"/>
              </a:ext>
            </a:extLst>
          </p:cNvPr>
          <p:cNvSpPr/>
          <p:nvPr/>
        </p:nvSpPr>
        <p:spPr>
          <a:xfrm>
            <a:off x="335525" y="333156"/>
            <a:ext cx="8472949" cy="6400919"/>
          </a:xfrm>
          <a:prstGeom prst="rect">
            <a:avLst/>
          </a:prstGeom>
        </p:spPr>
        <p:txBody>
          <a:bodyPr wrap="square">
            <a:spAutoFit/>
          </a:bodyPr>
          <a:lstStyle/>
          <a:p>
            <a:pPr algn="just">
              <a:lnSpc>
                <a:spcPct val="115000"/>
              </a:lnSpc>
            </a:pPr>
            <a:r>
              <a:rPr lang="fr-BE" sz="1400" b="1" dirty="0">
                <a:ea typeface="Calibri" panose="020F0502020204030204" pitchFamily="34" charset="0"/>
                <a:cs typeface="Times New Roman" panose="02020603050405020304" pitchFamily="18" charset="0"/>
              </a:rPr>
              <a:t>ATTENTION : de la vapeur brulante peut s’échapper du bec verseur (8) pendant le fonctionnement.</a:t>
            </a:r>
            <a:endParaRPr lang="fr-FR" sz="1400" dirty="0">
              <a:ea typeface="Calibri" panose="020F0502020204030204" pitchFamily="34" charset="0"/>
              <a:cs typeface="Times New Roman" panose="02020603050405020304" pitchFamily="18" charset="0"/>
            </a:endParaRPr>
          </a:p>
          <a:p>
            <a:pPr>
              <a:lnSpc>
                <a:spcPct val="115000"/>
              </a:lnSpc>
            </a:pPr>
            <a:r>
              <a:rPr lang="fr-BE" sz="1400" b="1" dirty="0">
                <a:ea typeface="Calibri" panose="020F0502020204030204" pitchFamily="34" charset="0"/>
                <a:cs typeface="Times New Roman" panose="02020603050405020304" pitchFamily="18" charset="0"/>
              </a:rPr>
              <a:t>ATTENTION : Ne jamais ouvrir le couvercle (1) lorsque l’appareil est en fonctionnement.</a:t>
            </a:r>
            <a:endParaRPr lang="fr-FR" sz="1400" dirty="0">
              <a:ea typeface="Calibri" panose="020F0502020204030204" pitchFamily="34" charset="0"/>
              <a:cs typeface="Times New Roman" panose="02020603050405020304" pitchFamily="18" charset="0"/>
            </a:endParaRPr>
          </a:p>
          <a:p>
            <a:pPr algn="just">
              <a:lnSpc>
                <a:spcPct val="115000"/>
              </a:lnSpc>
            </a:pPr>
            <a:r>
              <a:rPr lang="fr-BE" sz="1400" dirty="0">
                <a:ea typeface="Calibri" panose="020F0502020204030204" pitchFamily="34" charset="0"/>
                <a:cs typeface="Times New Roman" panose="02020603050405020304" pitchFamily="18" charset="0"/>
              </a:rPr>
              <a:t>Lorsque l’eau est prête, retirer la bouilloire de son socle en la prenant par la poignée. </a:t>
            </a:r>
          </a:p>
          <a:p>
            <a:pPr algn="just">
              <a:lnSpc>
                <a:spcPct val="115000"/>
              </a:lnSpc>
            </a:pPr>
            <a:r>
              <a:rPr lang="fr-BE" sz="1400" b="1" dirty="0">
                <a:ea typeface="Calibri" panose="020F0502020204030204" pitchFamily="34" charset="0"/>
                <a:cs typeface="Times New Roman" panose="02020603050405020304" pitchFamily="18" charset="0"/>
              </a:rPr>
              <a:t>ATTENTION : pour éviter tout risque de brûlure ne jamais toucher une autre partie de la bouilloire.</a:t>
            </a:r>
            <a:r>
              <a:rPr lang="fr-BE" sz="1400" dirty="0">
                <a:ea typeface="Calibri" panose="020F0502020204030204" pitchFamily="34" charset="0"/>
                <a:cs typeface="Times New Roman" panose="02020603050405020304" pitchFamily="18" charset="0"/>
              </a:rPr>
              <a:t>  </a:t>
            </a:r>
            <a:endParaRPr lang="fr-FR" sz="1400" dirty="0">
              <a:ea typeface="Calibri" panose="020F0502020204030204" pitchFamily="34" charset="0"/>
              <a:cs typeface="Times New Roman" panose="02020603050405020304" pitchFamily="18" charset="0"/>
            </a:endParaRPr>
          </a:p>
          <a:p>
            <a:pPr algn="just">
              <a:lnSpc>
                <a:spcPct val="115000"/>
              </a:lnSpc>
            </a:pPr>
            <a:r>
              <a:rPr lang="fr-BE" sz="1400" dirty="0">
                <a:ea typeface="Calibri" panose="020F0502020204030204" pitchFamily="34" charset="0"/>
                <a:cs typeface="Times New Roman" panose="02020603050405020304" pitchFamily="18" charset="0"/>
              </a:rPr>
              <a:t>Verser délicatement l’eau bouillante en faisant attention de ne pas se brûler. </a:t>
            </a:r>
            <a:endParaRPr lang="fr-FR" sz="1400" dirty="0">
              <a:ea typeface="Calibri" panose="020F0502020204030204" pitchFamily="34" charset="0"/>
              <a:cs typeface="Times New Roman" panose="02020603050405020304" pitchFamily="18" charset="0"/>
            </a:endParaRPr>
          </a:p>
          <a:p>
            <a:pPr algn="just">
              <a:lnSpc>
                <a:spcPct val="115000"/>
              </a:lnSpc>
              <a:spcAft>
                <a:spcPts val="750"/>
              </a:spcAft>
            </a:pPr>
            <a:r>
              <a:rPr lang="fr-BE" sz="1400" dirty="0">
                <a:ea typeface="Calibri" panose="020F0502020204030204" pitchFamily="34" charset="0"/>
                <a:cs typeface="Times New Roman" panose="02020603050405020304" pitchFamily="18" charset="0"/>
              </a:rPr>
              <a:t>Toujours débrancher le cordon d’alimentation après utilisation.</a:t>
            </a:r>
          </a:p>
          <a:p>
            <a:r>
              <a:rPr lang="fr-FR" sz="1600" b="1" u="sng" dirty="0"/>
              <a:t>Entretien et nettoyage</a:t>
            </a:r>
            <a:r>
              <a:rPr lang="fr-FR" sz="1600" b="1" dirty="0"/>
              <a:t>:</a:t>
            </a:r>
          </a:p>
          <a:p>
            <a:endParaRPr lang="fr-FR" sz="1125" dirty="0">
              <a:latin typeface="Calibri (Corps)"/>
            </a:endParaRPr>
          </a:p>
          <a:p>
            <a:r>
              <a:rPr lang="fr-FR" sz="1400" dirty="0">
                <a:latin typeface="Calibri (Corps)"/>
              </a:rPr>
              <a:t>D</a:t>
            </a:r>
            <a:r>
              <a:rPr lang="fr-FR" sz="1400" b="1" dirty="0">
                <a:latin typeface="Calibri (Corps)"/>
              </a:rPr>
              <a:t>é</a:t>
            </a:r>
            <a:r>
              <a:rPr lang="fr-FR" sz="1400" dirty="0">
                <a:latin typeface="Calibri (Corps)"/>
              </a:rPr>
              <a:t>brancher la bouilloire et la laisser refroidir avant de procéder à</a:t>
            </a:r>
            <a:r>
              <a:rPr lang="fr-FR" sz="1400" b="1" dirty="0">
                <a:latin typeface="Calibri (Corps)"/>
              </a:rPr>
              <a:t> </a:t>
            </a:r>
            <a:r>
              <a:rPr lang="fr-FR" sz="1400" dirty="0">
                <a:latin typeface="Calibri (Corps)"/>
              </a:rPr>
              <a:t>son nettoyage.</a:t>
            </a:r>
            <a:endParaRPr lang="fr-FR" sz="1400" b="1" u="sng" dirty="0">
              <a:latin typeface="Calibri (Corps)"/>
            </a:endParaRPr>
          </a:p>
          <a:p>
            <a:r>
              <a:rPr lang="fr-FR" sz="1400" dirty="0">
                <a:latin typeface="Calibri (Corps)"/>
              </a:rPr>
              <a:t>Ne jamais immerger l’appareil, le câble d’alimentation ou la fiche dans de l’eau ou tout autre liquide.</a:t>
            </a:r>
          </a:p>
          <a:p>
            <a:pPr lvl="0"/>
            <a:r>
              <a:rPr lang="fr-FR" sz="1400" dirty="0"/>
              <a:t>L’extérieur de l’appareil peut être nettoyé à l'aide d’un chiffon légèrement humide en s’assurant qu'aucune humidité ne pénètre à l'intérieur des orifices. </a:t>
            </a:r>
          </a:p>
          <a:p>
            <a:pPr lvl="0"/>
            <a:r>
              <a:rPr lang="fr-FR" sz="1400" dirty="0"/>
              <a:t>Ne jamais nettoyer l'appareil avec des produits abrasifs au risque de l’endommager. </a:t>
            </a:r>
          </a:p>
          <a:p>
            <a:pPr lvl="0"/>
            <a:r>
              <a:rPr lang="fr-BE" sz="1400" dirty="0"/>
              <a:t>Ne pas laver cet appareil au lave-vaisselle.</a:t>
            </a:r>
            <a:endParaRPr lang="fr-FR" sz="1400" dirty="0"/>
          </a:p>
          <a:p>
            <a:pPr lvl="0"/>
            <a:endParaRPr lang="fr-FR" sz="1400" dirty="0"/>
          </a:p>
          <a:p>
            <a:r>
              <a:rPr lang="fr-BE" sz="1600" b="1" u="sng" dirty="0"/>
              <a:t>Détartrage</a:t>
            </a:r>
            <a:r>
              <a:rPr lang="fr-BE" sz="1600" b="1" dirty="0"/>
              <a:t> :</a:t>
            </a:r>
            <a:endParaRPr lang="fr-BE" sz="1600" b="1" u="sng" dirty="0"/>
          </a:p>
          <a:p>
            <a:endParaRPr lang="fr-FR" sz="1125" dirty="0">
              <a:latin typeface="Calibri (Corps)"/>
            </a:endParaRPr>
          </a:p>
          <a:p>
            <a:r>
              <a:rPr lang="fr-FR" sz="1400" dirty="0">
                <a:latin typeface="Calibri (Corps)"/>
              </a:rPr>
              <a:t>Détartrer la bouilloire régulièrement avec un produit détartrant prévu à cet effet, ou avec un mélange eau / vinaigre d’alcool blanc.</a:t>
            </a:r>
          </a:p>
          <a:p>
            <a:pPr lvl="0"/>
            <a:r>
              <a:rPr lang="fr-FR" sz="1400" dirty="0"/>
              <a:t>Si la bouilloire s’éteint avant l’ébullition de l’eau, procéder à un détartrage : faire bouillir une solution de vinaigre d’alcool blanc et d’eau (1/3 de vinaigre pour 2/3 d’eau).</a:t>
            </a:r>
          </a:p>
          <a:p>
            <a:pPr lvl="0"/>
            <a:r>
              <a:rPr lang="fr-FR" sz="1400" dirty="0"/>
              <a:t>Répéter l’opération deux ou trois fois puis rincer abondamment avant utilisation.</a:t>
            </a:r>
          </a:p>
          <a:p>
            <a:endParaRPr lang="fr-FR" sz="1200" b="1" dirty="0">
              <a:latin typeface="Calibri (Corps)"/>
            </a:endParaRPr>
          </a:p>
          <a:p>
            <a:r>
              <a:rPr lang="fr-FR" sz="1600" b="1" u="sng" dirty="0"/>
              <a:t>Service après-vente</a:t>
            </a:r>
            <a:r>
              <a:rPr lang="fr-FR" sz="1600" b="1" dirty="0"/>
              <a:t>:</a:t>
            </a:r>
          </a:p>
          <a:p>
            <a:endParaRPr lang="fr-FR" sz="1600" b="1" dirty="0"/>
          </a:p>
          <a:p>
            <a:r>
              <a:rPr lang="fr-FR" sz="1400" dirty="0"/>
              <a:t>Pièces détachées non disponibles.</a:t>
            </a:r>
          </a:p>
          <a:p>
            <a:r>
              <a:rPr lang="fr-FR" sz="1400" dirty="0"/>
              <a:t>Fabriqué en R.P.C.</a:t>
            </a:r>
          </a:p>
          <a:p>
            <a:pPr algn="just">
              <a:lnSpc>
                <a:spcPct val="115000"/>
              </a:lnSpc>
              <a:spcAft>
                <a:spcPts val="750"/>
              </a:spcAft>
            </a:pPr>
            <a:endParaRPr lang="fr-FR" sz="1125"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161068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3463</TotalTime>
  <Words>1689</Words>
  <Application>Microsoft Macintosh PowerPoint</Application>
  <PresentationFormat>Affichage à l'écran (4:3)</PresentationFormat>
  <Paragraphs>168</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(Corps)</vt:lpstr>
      <vt:lpstr>Calibri Light</vt:lpstr>
      <vt:lpstr>Courier New</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PETERS</dc:creator>
  <cp:lastModifiedBy>Philippe LAGER</cp:lastModifiedBy>
  <cp:revision>231</cp:revision>
  <cp:lastPrinted>2020-10-23T13:23:11Z</cp:lastPrinted>
  <dcterms:created xsi:type="dcterms:W3CDTF">2018-09-27T15:12:55Z</dcterms:created>
  <dcterms:modified xsi:type="dcterms:W3CDTF">2020-11-03T16:34:36Z</dcterms:modified>
</cp:coreProperties>
</file>